
<file path=[Content_Types].xml><?xml version="1.0" encoding="utf-8"?>
<Types xmlns="http://schemas.openxmlformats.org/package/2006/content-types">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567">
          <p15:clr>
            <a:srgbClr val="747775"/>
          </p15:clr>
        </p15:guide>
      </p15:sldGuideLst>
    </p:ext>
    <p:ext uri="GoogleSlidesCustomDataVersion2">
      <go:slidesCustomData xmlns:go="http://customooxmlschemas.google.com/" r:id="rId32" roundtripDataSignature="AMtx7mjWR5ns7cM5Dipqv+/MKA7aqgsbk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EC934CA-0369-45E3-B44A-6D267221993F}">
  <a:tblStyle styleId="{CEC934CA-0369-45E3-B44A-6D267221993F}" styleName="Table_0">
    <a:wholeTbl>
      <a:tcTxStyle b="off" i="off">
        <a:font>
          <a:latin typeface="Bookman Old Style"/>
          <a:ea typeface="Bookman Old Style"/>
          <a:cs typeface="Bookman Old Style"/>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A84400C1-8A11-49CF-86B3-3B38B299F6A6}"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1D25807-CC12-4EC7-ACAA-6627A2E8D6C6}" styleName="Table_2">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DB821E52-BA76-4BCF-8E8A-C6B38738F54B}" styleName="Table_3">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a:tcStyle>
        <a:fill>
          <a:solidFill>
            <a:srgbClr val="CFD7E7"/>
          </a:solidFill>
        </a:fill>
      </a:tcStyle>
    </a:band1H>
    <a:band2H>
      <a:tcTxStyle/>
    </a:band2H>
    <a:band1V>
      <a:tcTxStyle/>
      <a:tcStyle>
        <a:fill>
          <a:solidFill>
            <a:srgbClr val="CFD7E7"/>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67"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10" Type="http://schemas.openxmlformats.org/officeDocument/2006/relationships/slide" Target="slides/slide4.xml"/><Relationship Id="rId32" Type="http://customschemas.google.com/relationships/presentationmetadata" Target="meta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5" name="Google Shape;85;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992b850bb8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992b850bb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992b850bb8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992b850bb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992b850bb8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992b850bb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992b850bb8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992b850bb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abbe831cc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abbe831c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abbe831ccb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abbe831cc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992b850bb8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992b850bb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7cdb6ed61c_1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7cdb6ed61c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7cdb6ed61c_1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37cdb6ed61c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992b850bb8_0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992b850bb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6" name="Google Shape;9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992b850bb8_0_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992b850bb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992b850bb8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992b850bb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8" name="Google Shape;228;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4" name="Google Shape;234;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2" name="Google Shape;242;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8" name="Google Shape;248;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2" name="Google Shape;10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8" name="Google Shape;10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7cdb6ed61c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7cdb6ed61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7d2d6ac60a_1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7d2d6ac60a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7d6843c121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7d6843c12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5" name="Google Shape;135;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1" name="Google Shape;141;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16"/>
          <p:cNvSpPr txBox="1"/>
          <p:nvPr>
            <p:ph type="ctrTitle"/>
          </p:nvPr>
        </p:nvSpPr>
        <p:spPr>
          <a:xfrm>
            <a:off x="1050877" y="1322386"/>
            <a:ext cx="10363200" cy="14700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17365D"/>
              </a:buClr>
              <a:buSzPts val="2800"/>
              <a:buFont typeface="Verdana"/>
              <a:buNone/>
              <a:defRPr>
                <a:solidFill>
                  <a:srgbClr val="17365D"/>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6"/>
          <p:cNvSpPr txBox="1"/>
          <p:nvPr>
            <p:ph idx="1" type="subTitle"/>
          </p:nvPr>
        </p:nvSpPr>
        <p:spPr>
          <a:xfrm>
            <a:off x="2032000" y="3326641"/>
            <a:ext cx="85344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400"/>
              </a:spcBef>
              <a:spcAft>
                <a:spcPts val="0"/>
              </a:spcAft>
              <a:buClr>
                <a:srgbClr val="17365D"/>
              </a:buClr>
              <a:buSzPts val="2000"/>
              <a:buNone/>
              <a:defRPr b="1" sz="2000">
                <a:solidFill>
                  <a:srgbClr val="17365D"/>
                </a:solidFill>
              </a:defRPr>
            </a:lvl1pPr>
            <a:lvl2pPr lvl="1" algn="ctr">
              <a:lnSpc>
                <a:spcPct val="100000"/>
              </a:lnSpc>
              <a:spcBef>
                <a:spcPts val="400"/>
              </a:spcBef>
              <a:spcAft>
                <a:spcPts val="0"/>
              </a:spcAft>
              <a:buClr>
                <a:srgbClr val="888888"/>
              </a:buClr>
              <a:buSzPts val="2000"/>
              <a:buNone/>
              <a:defRPr>
                <a:solidFill>
                  <a:srgbClr val="888888"/>
                </a:solidFill>
              </a:defRPr>
            </a:lvl2pPr>
            <a:lvl3pPr lvl="2" algn="ctr">
              <a:lnSpc>
                <a:spcPct val="100000"/>
              </a:lnSpc>
              <a:spcBef>
                <a:spcPts val="360"/>
              </a:spcBef>
              <a:spcAft>
                <a:spcPts val="0"/>
              </a:spcAft>
              <a:buClr>
                <a:srgbClr val="888888"/>
              </a:buClr>
              <a:buSzPts val="1800"/>
              <a:buNone/>
              <a:defRPr>
                <a:solidFill>
                  <a:srgbClr val="888888"/>
                </a:solidFill>
              </a:defRPr>
            </a:lvl3pPr>
            <a:lvl4pPr lvl="3" algn="ctr">
              <a:lnSpc>
                <a:spcPct val="100000"/>
              </a:lnSpc>
              <a:spcBef>
                <a:spcPts val="320"/>
              </a:spcBef>
              <a:spcAft>
                <a:spcPts val="0"/>
              </a:spcAft>
              <a:buClr>
                <a:srgbClr val="888888"/>
              </a:buClr>
              <a:buSzPts val="1600"/>
              <a:buNone/>
              <a:defRPr>
                <a:solidFill>
                  <a:srgbClr val="888888"/>
                </a:solidFill>
              </a:defRPr>
            </a:lvl4pPr>
            <a:lvl5pPr lvl="4" algn="ctr">
              <a:lnSpc>
                <a:spcPct val="100000"/>
              </a:lnSpc>
              <a:spcBef>
                <a:spcPts val="320"/>
              </a:spcBef>
              <a:spcAft>
                <a:spcPts val="0"/>
              </a:spcAft>
              <a:buClr>
                <a:srgbClr val="888888"/>
              </a:buClr>
              <a:buSzPts val="16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6" name="Google Shape;16;p16"/>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6"/>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16"/>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1" name="Shape 71"/>
        <p:cNvGrpSpPr/>
        <p:nvPr/>
      </p:nvGrpSpPr>
      <p:grpSpPr>
        <a:xfrm>
          <a:off x="0" y="0"/>
          <a:ext cx="0" cy="0"/>
          <a:chOff x="0" y="0"/>
          <a:chExt cx="0" cy="0"/>
        </a:xfrm>
      </p:grpSpPr>
      <p:sp>
        <p:nvSpPr>
          <p:cNvPr id="72" name="Google Shape;72;p25"/>
          <p:cNvSpPr txBox="1"/>
          <p:nvPr>
            <p:ph type="title"/>
          </p:nvPr>
        </p:nvSpPr>
        <p:spPr>
          <a:xfrm>
            <a:off x="812800" y="274638"/>
            <a:ext cx="10668000" cy="4875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FF000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5"/>
          <p:cNvSpPr txBox="1"/>
          <p:nvPr>
            <p:ph idx="1" type="body"/>
          </p:nvPr>
        </p:nvSpPr>
        <p:spPr>
          <a:xfrm rot="5400000">
            <a:off x="3670300" y="-1714499"/>
            <a:ext cx="4953000" cy="106680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4" name="Google Shape;74;p25"/>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25"/>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5"/>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7" name="Shape 77"/>
        <p:cNvGrpSpPr/>
        <p:nvPr/>
      </p:nvGrpSpPr>
      <p:grpSpPr>
        <a:xfrm>
          <a:off x="0" y="0"/>
          <a:ext cx="0" cy="0"/>
          <a:chOff x="0" y="0"/>
          <a:chExt cx="0" cy="0"/>
        </a:xfrm>
      </p:grpSpPr>
      <p:sp>
        <p:nvSpPr>
          <p:cNvPr id="78" name="Google Shape;78;p26"/>
          <p:cNvSpPr txBox="1"/>
          <p:nvPr>
            <p:ph type="title"/>
          </p:nvPr>
        </p:nvSpPr>
        <p:spPr>
          <a:xfrm rot="5400000">
            <a:off x="7285050" y="1828791"/>
            <a:ext cx="5851500" cy="27432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FF000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6"/>
          <p:cNvSpPr txBox="1"/>
          <p:nvPr>
            <p:ph idx="1" type="body"/>
          </p:nvPr>
        </p:nvSpPr>
        <p:spPr>
          <a:xfrm rot="5400000">
            <a:off x="1697000" y="-812859"/>
            <a:ext cx="5851500" cy="80265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0" name="Google Shape;80;p26"/>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6"/>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6"/>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 name="Shape 19"/>
        <p:cNvGrpSpPr/>
        <p:nvPr/>
      </p:nvGrpSpPr>
      <p:grpSpPr>
        <a:xfrm>
          <a:off x="0" y="0"/>
          <a:ext cx="0" cy="0"/>
          <a:chOff x="0" y="0"/>
          <a:chExt cx="0" cy="0"/>
        </a:xfrm>
      </p:grpSpPr>
      <p:sp>
        <p:nvSpPr>
          <p:cNvPr id="20" name="Google Shape;20;p17"/>
          <p:cNvSpPr txBox="1"/>
          <p:nvPr>
            <p:ph type="title"/>
          </p:nvPr>
        </p:nvSpPr>
        <p:spPr>
          <a:xfrm>
            <a:off x="812800" y="274638"/>
            <a:ext cx="10668000" cy="4875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17365D"/>
              </a:buClr>
              <a:buSzPts val="2800"/>
              <a:buFont typeface="Verdana"/>
              <a:buNone/>
              <a:defRPr>
                <a:solidFill>
                  <a:srgbClr val="17365D"/>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7"/>
          <p:cNvSpPr txBox="1"/>
          <p:nvPr>
            <p:ph idx="1" type="body"/>
          </p:nvPr>
        </p:nvSpPr>
        <p:spPr>
          <a:xfrm>
            <a:off x="812800" y="1143001"/>
            <a:ext cx="10668000" cy="4953000"/>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a:solidFill>
                  <a:schemeClr val="dk1"/>
                </a:solidFill>
              </a:defRPr>
            </a:lvl1pPr>
            <a:lvl2pPr indent="-355600" lvl="1" marL="914400" algn="l">
              <a:lnSpc>
                <a:spcPct val="100000"/>
              </a:lnSpc>
              <a:spcBef>
                <a:spcPts val="400"/>
              </a:spcBef>
              <a:spcAft>
                <a:spcPts val="0"/>
              </a:spcAft>
              <a:buClr>
                <a:schemeClr val="dk1"/>
              </a:buClr>
              <a:buSzPts val="2000"/>
              <a:buChar char="–"/>
              <a:defRPr>
                <a:solidFill>
                  <a:schemeClr val="dk1"/>
                </a:solidFill>
              </a:defRPr>
            </a:lvl2pPr>
            <a:lvl3pPr indent="-342900" lvl="2" marL="1371600" algn="l">
              <a:lnSpc>
                <a:spcPct val="100000"/>
              </a:lnSpc>
              <a:spcBef>
                <a:spcPts val="360"/>
              </a:spcBef>
              <a:spcAft>
                <a:spcPts val="0"/>
              </a:spcAft>
              <a:buClr>
                <a:schemeClr val="dk1"/>
              </a:buClr>
              <a:buSzPts val="1800"/>
              <a:buChar char="•"/>
              <a:defRPr>
                <a:solidFill>
                  <a:schemeClr val="dk1"/>
                </a:solidFill>
              </a:defRPr>
            </a:lvl3pPr>
            <a:lvl4pPr indent="-330200" lvl="3" marL="1828800" algn="l">
              <a:lnSpc>
                <a:spcPct val="100000"/>
              </a:lnSpc>
              <a:spcBef>
                <a:spcPts val="320"/>
              </a:spcBef>
              <a:spcAft>
                <a:spcPts val="0"/>
              </a:spcAft>
              <a:buClr>
                <a:schemeClr val="dk1"/>
              </a:buClr>
              <a:buSzPts val="1600"/>
              <a:buChar char="–"/>
              <a:defRPr>
                <a:solidFill>
                  <a:schemeClr val="dk1"/>
                </a:solidFill>
              </a:defRPr>
            </a:lvl4pPr>
            <a:lvl5pPr indent="-330200" lvl="4" marL="2286000" algn="l">
              <a:lnSpc>
                <a:spcPct val="100000"/>
              </a:lnSpc>
              <a:spcBef>
                <a:spcPts val="320"/>
              </a:spcBef>
              <a:spcAft>
                <a:spcPts val="0"/>
              </a:spcAft>
              <a:buClr>
                <a:schemeClr val="dk1"/>
              </a:buClr>
              <a:buSzPts val="1600"/>
              <a:buChar char="»"/>
              <a:defRPr>
                <a:solidFill>
                  <a:schemeClr val="dk1"/>
                </a:solidFill>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2" name="Google Shape;22;p17"/>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7"/>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17"/>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 name="Shape 25"/>
        <p:cNvGrpSpPr/>
        <p:nvPr/>
      </p:nvGrpSpPr>
      <p:grpSpPr>
        <a:xfrm>
          <a:off x="0" y="0"/>
          <a:ext cx="0" cy="0"/>
          <a:chOff x="0" y="0"/>
          <a:chExt cx="0" cy="0"/>
        </a:xfrm>
      </p:grpSpPr>
      <p:sp>
        <p:nvSpPr>
          <p:cNvPr id="26" name="Google Shape;26;p18"/>
          <p:cNvSpPr txBox="1"/>
          <p:nvPr>
            <p:ph type="title"/>
          </p:nvPr>
        </p:nvSpPr>
        <p:spPr>
          <a:xfrm>
            <a:off x="963084" y="4406903"/>
            <a:ext cx="10363200" cy="13620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rgbClr val="FF0000"/>
              </a:buClr>
              <a:buSzPts val="4000"/>
              <a:buFont typeface="Verdana"/>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8"/>
          <p:cNvSpPr txBox="1"/>
          <p:nvPr>
            <p:ph idx="1" type="body"/>
          </p:nvPr>
        </p:nvSpPr>
        <p:spPr>
          <a:xfrm>
            <a:off x="963084" y="2906713"/>
            <a:ext cx="10363200" cy="150030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28" name="Google Shape;28;p18"/>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8"/>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8"/>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19"/>
          <p:cNvSpPr txBox="1"/>
          <p:nvPr>
            <p:ph type="title"/>
          </p:nvPr>
        </p:nvSpPr>
        <p:spPr>
          <a:xfrm>
            <a:off x="812800" y="274638"/>
            <a:ext cx="10668000" cy="4875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FF0000"/>
              </a:buClr>
              <a:buSzPts val="2800"/>
              <a:buFont typeface="Verdana"/>
              <a:buNone/>
              <a:defRPr>
                <a:solidFill>
                  <a:srgbClr val="FF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9"/>
          <p:cNvSpPr txBox="1"/>
          <p:nvPr>
            <p:ph idx="1" type="body"/>
          </p:nvPr>
        </p:nvSpPr>
        <p:spPr>
          <a:xfrm>
            <a:off x="609600" y="1600203"/>
            <a:ext cx="5384700" cy="4526100"/>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4" name="Google Shape;34;p19"/>
          <p:cNvSpPr txBox="1"/>
          <p:nvPr>
            <p:ph idx="2" type="body"/>
          </p:nvPr>
        </p:nvSpPr>
        <p:spPr>
          <a:xfrm>
            <a:off x="6197600" y="1600203"/>
            <a:ext cx="5384700" cy="4526100"/>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5" name="Google Shape;35;p19"/>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9"/>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9"/>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20"/>
          <p:cNvSpPr txBox="1"/>
          <p:nvPr>
            <p:ph type="title"/>
          </p:nvPr>
        </p:nvSpPr>
        <p:spPr>
          <a:xfrm>
            <a:off x="859368" y="304800"/>
            <a:ext cx="10668000" cy="4875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FF0000"/>
              </a:buClr>
              <a:buSzPts val="2800"/>
              <a:buFont typeface="Verdana"/>
              <a:buNone/>
              <a:defRPr>
                <a:solidFill>
                  <a:srgbClr val="FF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20"/>
          <p:cNvSpPr txBox="1"/>
          <p:nvPr>
            <p:ph idx="1" type="body"/>
          </p:nvPr>
        </p:nvSpPr>
        <p:spPr>
          <a:xfrm>
            <a:off x="609600" y="1535113"/>
            <a:ext cx="5386800" cy="63990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1" name="Google Shape;41;p20"/>
          <p:cNvSpPr txBox="1"/>
          <p:nvPr>
            <p:ph idx="2" type="body"/>
          </p:nvPr>
        </p:nvSpPr>
        <p:spPr>
          <a:xfrm>
            <a:off x="609600" y="2174875"/>
            <a:ext cx="5386800" cy="3951300"/>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2" name="Google Shape;42;p20"/>
          <p:cNvSpPr txBox="1"/>
          <p:nvPr>
            <p:ph idx="3" type="body"/>
          </p:nvPr>
        </p:nvSpPr>
        <p:spPr>
          <a:xfrm>
            <a:off x="6193369" y="1535113"/>
            <a:ext cx="5388900" cy="63990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20"/>
          <p:cNvSpPr txBox="1"/>
          <p:nvPr>
            <p:ph idx="4" type="body"/>
          </p:nvPr>
        </p:nvSpPr>
        <p:spPr>
          <a:xfrm>
            <a:off x="6193369" y="2174875"/>
            <a:ext cx="5388900" cy="3951300"/>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20"/>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20"/>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20"/>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21"/>
          <p:cNvSpPr txBox="1"/>
          <p:nvPr>
            <p:ph type="title"/>
          </p:nvPr>
        </p:nvSpPr>
        <p:spPr>
          <a:xfrm>
            <a:off x="3860800" y="274638"/>
            <a:ext cx="7721700" cy="4875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FF000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1"/>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21"/>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1"/>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pic>
        <p:nvPicPr>
          <p:cNvPr descr="C:\Users\AMMU\Desktop\Border.png" id="52" name="Google Shape;52;p21"/>
          <p:cNvPicPr preferRelativeResize="0"/>
          <p:nvPr/>
        </p:nvPicPr>
        <p:blipFill rotWithShape="1">
          <a:blip r:embed="rId2">
            <a:alphaModFix/>
          </a:blip>
          <a:srcRect b="0" l="0" r="0" t="0"/>
          <a:stretch/>
        </p:blipFill>
        <p:spPr>
          <a:xfrm>
            <a:off x="2505209" y="139874"/>
            <a:ext cx="9686793" cy="69832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22"/>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2"/>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2"/>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7" name="Shape 57"/>
        <p:cNvGrpSpPr/>
        <p:nvPr/>
      </p:nvGrpSpPr>
      <p:grpSpPr>
        <a:xfrm>
          <a:off x="0" y="0"/>
          <a:ext cx="0" cy="0"/>
          <a:chOff x="0" y="0"/>
          <a:chExt cx="0" cy="0"/>
        </a:xfrm>
      </p:grpSpPr>
      <p:sp>
        <p:nvSpPr>
          <p:cNvPr id="58" name="Google Shape;58;p23"/>
          <p:cNvSpPr txBox="1"/>
          <p:nvPr>
            <p:ph type="title"/>
          </p:nvPr>
        </p:nvSpPr>
        <p:spPr>
          <a:xfrm>
            <a:off x="609602" y="273050"/>
            <a:ext cx="4011000" cy="11622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rgbClr val="FF0000"/>
              </a:buClr>
              <a:buSzPts val="2000"/>
              <a:buFont typeface="Verdana"/>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3"/>
          <p:cNvSpPr txBox="1"/>
          <p:nvPr>
            <p:ph idx="1" type="body"/>
          </p:nvPr>
        </p:nvSpPr>
        <p:spPr>
          <a:xfrm>
            <a:off x="4766733" y="273053"/>
            <a:ext cx="6815700" cy="5853000"/>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0" name="Google Shape;60;p23"/>
          <p:cNvSpPr txBox="1"/>
          <p:nvPr>
            <p:ph idx="2" type="body"/>
          </p:nvPr>
        </p:nvSpPr>
        <p:spPr>
          <a:xfrm>
            <a:off x="609602" y="1435103"/>
            <a:ext cx="4011000" cy="46911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1" name="Google Shape;61;p23"/>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23"/>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3"/>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4" name="Shape 64"/>
        <p:cNvGrpSpPr/>
        <p:nvPr/>
      </p:nvGrpSpPr>
      <p:grpSpPr>
        <a:xfrm>
          <a:off x="0" y="0"/>
          <a:ext cx="0" cy="0"/>
          <a:chOff x="0" y="0"/>
          <a:chExt cx="0" cy="0"/>
        </a:xfrm>
      </p:grpSpPr>
      <p:sp>
        <p:nvSpPr>
          <p:cNvPr id="65" name="Google Shape;65;p24"/>
          <p:cNvSpPr txBox="1"/>
          <p:nvPr>
            <p:ph type="title"/>
          </p:nvPr>
        </p:nvSpPr>
        <p:spPr>
          <a:xfrm>
            <a:off x="2389717" y="4800600"/>
            <a:ext cx="7315200" cy="5667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rgbClr val="FF0000"/>
              </a:buClr>
              <a:buSzPts val="2000"/>
              <a:buFont typeface="Verdana"/>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4"/>
          <p:cNvSpPr/>
          <p:nvPr>
            <p:ph idx="2" type="pic"/>
          </p:nvPr>
        </p:nvSpPr>
        <p:spPr>
          <a:xfrm>
            <a:off x="2389717" y="612775"/>
            <a:ext cx="7315200" cy="4114800"/>
          </a:xfrm>
          <a:prstGeom prst="rect">
            <a:avLst/>
          </a:prstGeom>
          <a:noFill/>
          <a:ln>
            <a:noFill/>
          </a:ln>
        </p:spPr>
      </p:sp>
      <p:sp>
        <p:nvSpPr>
          <p:cNvPr id="67" name="Google Shape;67;p24"/>
          <p:cNvSpPr txBox="1"/>
          <p:nvPr>
            <p:ph idx="1" type="body"/>
          </p:nvPr>
        </p:nvSpPr>
        <p:spPr>
          <a:xfrm>
            <a:off x="2389717" y="5367338"/>
            <a:ext cx="7315200" cy="8049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8" name="Google Shape;68;p24"/>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4"/>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4"/>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812800" y="274638"/>
            <a:ext cx="10668000" cy="4875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FF0000"/>
              </a:buClr>
              <a:buSzPts val="2800"/>
              <a:buFont typeface="Verdana"/>
              <a:buNone/>
              <a:defRPr b="1" i="0" sz="2800" u="none" cap="none" strike="noStrike">
                <a:solidFill>
                  <a:srgbClr val="FF0000"/>
                </a:solidFill>
                <a:latin typeface="Verdana"/>
                <a:ea typeface="Verdana"/>
                <a:cs typeface="Verdana"/>
                <a:sym typeface="Verdan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5"/>
          <p:cNvSpPr txBox="1"/>
          <p:nvPr>
            <p:ph idx="1" type="body"/>
          </p:nvPr>
        </p:nvSpPr>
        <p:spPr>
          <a:xfrm>
            <a:off x="812800" y="1143001"/>
            <a:ext cx="10668000" cy="4953000"/>
          </a:xfrm>
          <a:prstGeom prst="rect">
            <a:avLst/>
          </a:prstGeom>
          <a:noFill/>
          <a:ln>
            <a:noFill/>
          </a:ln>
        </p:spPr>
        <p:txBody>
          <a:bodyPr anchorCtr="0" anchor="t" bIns="45700" lIns="91425" spcFirstLastPara="1" rIns="91425" wrap="square" tIns="45700">
            <a:normAutofit/>
          </a:bodyPr>
          <a:lstStyle>
            <a:lvl1pPr indent="-381000" lvl="0" marL="4572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Verdana"/>
                <a:ea typeface="Verdana"/>
                <a:cs typeface="Verdana"/>
                <a:sym typeface="Verdana"/>
              </a:defRPr>
            </a:lvl1pPr>
            <a:lvl2pPr indent="-355600" lvl="1" marL="914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Verdana"/>
                <a:ea typeface="Verdana"/>
                <a:cs typeface="Verdana"/>
                <a:sym typeface="Verdana"/>
              </a:defRPr>
            </a:lvl2pPr>
            <a:lvl3pPr indent="-342900" lvl="2" marL="1371600" marR="0" rtl="0" algn="l">
              <a:lnSpc>
                <a:spcPct val="100000"/>
              </a:lnSpc>
              <a:spcBef>
                <a:spcPts val="360"/>
              </a:spcBef>
              <a:spcAft>
                <a:spcPts val="0"/>
              </a:spcAft>
              <a:buClr>
                <a:schemeClr val="dk1"/>
              </a:buClr>
              <a:buSzPts val="1800"/>
              <a:buFont typeface="Arial"/>
              <a:buChar char="•"/>
              <a:defRPr b="0" i="0" sz="1800" u="none" cap="none" strike="noStrike">
                <a:solidFill>
                  <a:schemeClr val="dk1"/>
                </a:solidFill>
                <a:latin typeface="Verdana"/>
                <a:ea typeface="Verdana"/>
                <a:cs typeface="Verdana"/>
                <a:sym typeface="Verdana"/>
              </a:defRPr>
            </a:lvl3pPr>
            <a:lvl4pPr indent="-330200" lvl="3" marL="18288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Verdana"/>
                <a:ea typeface="Verdana"/>
                <a:cs typeface="Verdana"/>
                <a:sym typeface="Verdana"/>
              </a:defRPr>
            </a:lvl4pPr>
            <a:lvl5pPr indent="-330200" lvl="4" marL="2286000" marR="0" rtl="0" algn="l">
              <a:lnSpc>
                <a:spcPct val="100000"/>
              </a:lnSpc>
              <a:spcBef>
                <a:spcPts val="320"/>
              </a:spcBef>
              <a:spcAft>
                <a:spcPts val="0"/>
              </a:spcAft>
              <a:buClr>
                <a:schemeClr val="dk1"/>
              </a:buClr>
              <a:buSzPts val="1600"/>
              <a:buFont typeface="Arial"/>
              <a:buChar char="»"/>
              <a:defRPr b="0" i="0" sz="1600" u="none" cap="none" strike="noStrike">
                <a:solidFill>
                  <a:schemeClr val="dk1"/>
                </a:solidFill>
                <a:latin typeface="Verdana"/>
                <a:ea typeface="Verdana"/>
                <a:cs typeface="Verdana"/>
                <a:sym typeface="Verdana"/>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Bookman Old Style"/>
                <a:ea typeface="Bookman Old Style"/>
                <a:cs typeface="Bookman Old Style"/>
                <a:sym typeface="Bookman Old Style"/>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Bookman Old Style"/>
                <a:ea typeface="Bookman Old Style"/>
                <a:cs typeface="Bookman Old Style"/>
                <a:sym typeface="Bookman Old Style"/>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Bookman Old Style"/>
                <a:ea typeface="Bookman Old Style"/>
                <a:cs typeface="Bookman Old Style"/>
                <a:sym typeface="Bookman Old Style"/>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Bookman Old Style"/>
                <a:ea typeface="Bookman Old Style"/>
                <a:cs typeface="Bookman Old Style"/>
                <a:sym typeface="Bookman Old Style"/>
              </a:defRPr>
            </a:lvl9pPr>
          </a:lstStyle>
          <a:p/>
        </p:txBody>
      </p:sp>
      <p:sp>
        <p:nvSpPr>
          <p:cNvPr id="8" name="Google Shape;8;p15"/>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Verdana"/>
                <a:ea typeface="Verdana"/>
                <a:cs typeface="Verdana"/>
                <a:sym typeface="Verdan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9pPr>
          </a:lstStyle>
          <a:p/>
        </p:txBody>
      </p:sp>
      <p:sp>
        <p:nvSpPr>
          <p:cNvPr id="9" name="Google Shape;9;p15"/>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Verdana"/>
                <a:ea typeface="Verdana"/>
                <a:cs typeface="Verdana"/>
                <a:sym typeface="Verdana"/>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Bookman Old Style"/>
                <a:ea typeface="Bookman Old Style"/>
                <a:cs typeface="Bookman Old Style"/>
                <a:sym typeface="Bookman Old Style"/>
              </a:defRPr>
            </a:lvl9pPr>
          </a:lstStyle>
          <a:p/>
        </p:txBody>
      </p:sp>
      <p:sp>
        <p:nvSpPr>
          <p:cNvPr id="10" name="Google Shape;10;p15"/>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Verdana"/>
                <a:ea typeface="Verdana"/>
                <a:cs typeface="Verdana"/>
                <a:sym typeface="Verdana"/>
              </a:defRPr>
            </a:lvl9pPr>
          </a:lstStyle>
          <a:p>
            <a:pPr indent="0" lvl="0" marL="0" rtl="0" algn="r">
              <a:spcBef>
                <a:spcPts val="0"/>
              </a:spcBef>
              <a:spcAft>
                <a:spcPts val="0"/>
              </a:spcAft>
              <a:buNone/>
            </a:pPr>
            <a:fld id="{00000000-1234-1234-1234-123412341234}" type="slidenum">
              <a:rPr lang="en-GB"/>
              <a:t>‹#›</a:t>
            </a:fld>
            <a:endParaRPr/>
          </a:p>
        </p:txBody>
      </p:sp>
      <p:cxnSp>
        <p:nvCxnSpPr>
          <p:cNvPr id="11" name="Google Shape;11;p15"/>
          <p:cNvCxnSpPr/>
          <p:nvPr/>
        </p:nvCxnSpPr>
        <p:spPr>
          <a:xfrm>
            <a:off x="812800" y="914400"/>
            <a:ext cx="10668000" cy="0"/>
          </a:xfrm>
          <a:prstGeom prst="straightConnector1">
            <a:avLst/>
          </a:prstGeom>
          <a:noFill/>
          <a:ln cap="flat" cmpd="thickThin" w="57150">
            <a:solidFill>
              <a:schemeClr val="dk1"/>
            </a:solidFill>
            <a:prstDash val="solid"/>
            <a:round/>
            <a:headEnd len="sm" w="sm" type="none"/>
            <a:tailEnd len="sm" w="sm" type="none"/>
          </a:ln>
        </p:spPr>
      </p:cxnSp>
      <p:pic>
        <p:nvPicPr>
          <p:cNvPr id="12" name="Google Shape;12;p15"/>
          <p:cNvPicPr preferRelativeResize="0"/>
          <p:nvPr/>
        </p:nvPicPr>
        <p:blipFill rotWithShape="1">
          <a:blip r:embed="rId1">
            <a:alphaModFix/>
          </a:blip>
          <a:srcRect b="18045" l="0" r="0" t="0"/>
          <a:stretch/>
        </p:blipFill>
        <p:spPr>
          <a:xfrm>
            <a:off x="0" y="5991366"/>
            <a:ext cx="12192001" cy="86663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
          <p:cNvSpPr txBox="1"/>
          <p:nvPr>
            <p:ph type="ctrTitle"/>
          </p:nvPr>
        </p:nvSpPr>
        <p:spPr>
          <a:xfrm>
            <a:off x="790469" y="1069102"/>
            <a:ext cx="10363200" cy="962898"/>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17365D"/>
              </a:buClr>
              <a:buSzPts val="2800"/>
              <a:buFont typeface="Verdana"/>
              <a:buNone/>
            </a:pPr>
            <a:r>
              <a:rPr lang="en-GB" sz="2400">
                <a:solidFill>
                  <a:schemeClr val="dk1"/>
                </a:solidFill>
                <a:latin typeface="Cambria"/>
                <a:ea typeface="Cambria"/>
                <a:cs typeface="Cambria"/>
                <a:sym typeface="Cambria"/>
              </a:rPr>
              <a:t>Fake Social Media Profile Detection And Reporting</a:t>
            </a:r>
            <a:endParaRPr sz="2400">
              <a:solidFill>
                <a:schemeClr val="dk1"/>
              </a:solidFill>
              <a:latin typeface="Cambria"/>
              <a:ea typeface="Cambria"/>
              <a:cs typeface="Cambria"/>
              <a:sym typeface="Cambria"/>
            </a:endParaRPr>
          </a:p>
        </p:txBody>
      </p:sp>
      <p:sp>
        <p:nvSpPr>
          <p:cNvPr id="88" name="Google Shape;88;p1"/>
          <p:cNvSpPr txBox="1"/>
          <p:nvPr>
            <p:ph idx="1" type="subTitle"/>
          </p:nvPr>
        </p:nvSpPr>
        <p:spPr>
          <a:xfrm>
            <a:off x="790468" y="2045352"/>
            <a:ext cx="4391131" cy="5523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2000"/>
              <a:buNone/>
            </a:pPr>
            <a:r>
              <a:rPr lang="en-GB" sz="1800">
                <a:latin typeface="Cambria"/>
                <a:ea typeface="Cambria"/>
                <a:cs typeface="Cambria"/>
                <a:sym typeface="Cambria"/>
              </a:rPr>
              <a:t>Batch Number:CCS_35</a:t>
            </a:r>
            <a:endParaRPr sz="1800">
              <a:latin typeface="Cambria"/>
              <a:ea typeface="Cambria"/>
              <a:cs typeface="Cambria"/>
              <a:sym typeface="Cambria"/>
            </a:endParaRPr>
          </a:p>
        </p:txBody>
      </p:sp>
      <p:sp>
        <p:nvSpPr>
          <p:cNvPr id="89" name="Google Shape;89;p1"/>
          <p:cNvSpPr txBox="1"/>
          <p:nvPr/>
        </p:nvSpPr>
        <p:spPr>
          <a:xfrm>
            <a:off x="6866306" y="2577840"/>
            <a:ext cx="5514300" cy="202056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17365D"/>
              </a:buClr>
              <a:buSzPts val="2000"/>
              <a:buFont typeface="Arial"/>
              <a:buNone/>
            </a:pPr>
            <a:r>
              <a:rPr b="1" i="0" lang="en-GB" sz="1800" u="none" cap="none" strike="noStrike">
                <a:solidFill>
                  <a:srgbClr val="17365D"/>
                </a:solidFill>
                <a:latin typeface="Cambria"/>
                <a:ea typeface="Cambria"/>
                <a:cs typeface="Cambria"/>
                <a:sym typeface="Cambria"/>
              </a:rPr>
              <a:t>Under the Supervision of,</a:t>
            </a:r>
            <a:endParaRPr sz="1800">
              <a:latin typeface="Cambria"/>
              <a:ea typeface="Cambria"/>
              <a:cs typeface="Cambria"/>
              <a:sym typeface="Cambria"/>
            </a:endParaRPr>
          </a:p>
          <a:p>
            <a:pPr indent="0" lvl="0" marL="0" marR="0" rtl="0" algn="l">
              <a:lnSpc>
                <a:spcPct val="100000"/>
              </a:lnSpc>
              <a:spcBef>
                <a:spcPts val="0"/>
              </a:spcBef>
              <a:spcAft>
                <a:spcPts val="0"/>
              </a:spcAft>
              <a:buClr>
                <a:srgbClr val="17365D"/>
              </a:buClr>
              <a:buSzPts val="2000"/>
              <a:buFont typeface="Arial"/>
              <a:buNone/>
            </a:pPr>
            <a:r>
              <a:t/>
            </a:r>
            <a:endParaRPr sz="1800">
              <a:latin typeface="Cambria"/>
              <a:ea typeface="Cambria"/>
              <a:cs typeface="Cambria"/>
              <a:sym typeface="Cambria"/>
            </a:endParaRPr>
          </a:p>
          <a:p>
            <a:pPr indent="0" lvl="0" marL="0" marR="0" rtl="0" algn="l">
              <a:lnSpc>
                <a:spcPct val="100000"/>
              </a:lnSpc>
              <a:spcBef>
                <a:spcPts val="340"/>
              </a:spcBef>
              <a:spcAft>
                <a:spcPts val="0"/>
              </a:spcAft>
              <a:buClr>
                <a:srgbClr val="17365D"/>
              </a:buClr>
              <a:buSzPts val="1700"/>
              <a:buFont typeface="Arial"/>
              <a:buNone/>
            </a:pPr>
            <a:r>
              <a:rPr b="1" i="0" lang="en-GB" sz="1700" u="none" cap="none" strike="noStrike">
                <a:solidFill>
                  <a:srgbClr val="17365D"/>
                </a:solidFill>
                <a:latin typeface="Cambria"/>
                <a:ea typeface="Cambria"/>
                <a:cs typeface="Cambria"/>
                <a:sym typeface="Cambria"/>
              </a:rPr>
              <a:t>Dr. Sharmasth Vali Y</a:t>
            </a:r>
            <a:endParaRPr b="0" i="0" sz="1400" u="none" cap="none" strike="noStrike">
              <a:solidFill>
                <a:srgbClr val="000000"/>
              </a:solidFill>
              <a:latin typeface="Cambria"/>
              <a:ea typeface="Cambria"/>
              <a:cs typeface="Cambria"/>
              <a:sym typeface="Cambria"/>
            </a:endParaRPr>
          </a:p>
          <a:p>
            <a:pPr indent="0" lvl="0" marL="0" marR="0" rtl="0" algn="l">
              <a:lnSpc>
                <a:spcPct val="100000"/>
              </a:lnSpc>
              <a:spcBef>
                <a:spcPts val="340"/>
              </a:spcBef>
              <a:spcAft>
                <a:spcPts val="0"/>
              </a:spcAft>
              <a:buClr>
                <a:srgbClr val="17365D"/>
              </a:buClr>
              <a:buSzPts val="1700"/>
              <a:buFont typeface="Arial"/>
              <a:buNone/>
            </a:pPr>
            <a:r>
              <a:rPr b="1" i="0" lang="en-GB" sz="1700" u="none" cap="none" strike="noStrike">
                <a:solidFill>
                  <a:srgbClr val="17365D"/>
                </a:solidFill>
                <a:latin typeface="Cambria"/>
                <a:ea typeface="Cambria"/>
                <a:cs typeface="Cambria"/>
                <a:sym typeface="Cambria"/>
              </a:rPr>
              <a:t>School of Computer Science and Engineering</a:t>
            </a:r>
            <a:endParaRPr b="0" i="0" sz="1400" u="none" cap="none" strike="noStrike">
              <a:solidFill>
                <a:srgbClr val="000000"/>
              </a:solidFill>
              <a:latin typeface="Cambria"/>
              <a:ea typeface="Cambria"/>
              <a:cs typeface="Cambria"/>
              <a:sym typeface="Cambria"/>
            </a:endParaRPr>
          </a:p>
          <a:p>
            <a:pPr indent="0" lvl="0" marL="0" marR="0" rtl="0" algn="l">
              <a:lnSpc>
                <a:spcPct val="100000"/>
              </a:lnSpc>
              <a:spcBef>
                <a:spcPts val="340"/>
              </a:spcBef>
              <a:spcAft>
                <a:spcPts val="0"/>
              </a:spcAft>
              <a:buClr>
                <a:srgbClr val="17365D"/>
              </a:buClr>
              <a:buSzPts val="1700"/>
              <a:buFont typeface="Arial"/>
              <a:buNone/>
            </a:pPr>
            <a:r>
              <a:rPr b="1" i="0" lang="en-GB" sz="1700" u="none" cap="none" strike="noStrike">
                <a:solidFill>
                  <a:srgbClr val="17365D"/>
                </a:solidFill>
                <a:latin typeface="Cambria"/>
                <a:ea typeface="Cambria"/>
                <a:cs typeface="Cambria"/>
                <a:sym typeface="Cambria"/>
              </a:rPr>
              <a:t>Presidency University</a:t>
            </a:r>
            <a:endParaRPr b="0" i="0" sz="1400" u="none" cap="none" strike="noStrike">
              <a:solidFill>
                <a:srgbClr val="000000"/>
              </a:solidFill>
              <a:latin typeface="Cambria"/>
              <a:ea typeface="Cambria"/>
              <a:cs typeface="Cambria"/>
              <a:sym typeface="Cambria"/>
            </a:endParaRPr>
          </a:p>
          <a:p>
            <a:pPr indent="0" lvl="0" marL="0" marR="0" rtl="0" algn="l">
              <a:lnSpc>
                <a:spcPct val="100000"/>
              </a:lnSpc>
              <a:spcBef>
                <a:spcPts val="400"/>
              </a:spcBef>
              <a:spcAft>
                <a:spcPts val="0"/>
              </a:spcAft>
              <a:buClr>
                <a:srgbClr val="17365D"/>
              </a:buClr>
              <a:buSzPts val="2000"/>
              <a:buFont typeface="Arial"/>
              <a:buNone/>
            </a:pPr>
            <a:r>
              <a:t/>
            </a:r>
            <a:endParaRPr b="1" i="0" sz="2000" u="none" cap="none" strike="noStrike">
              <a:solidFill>
                <a:srgbClr val="17365D"/>
              </a:solidFill>
              <a:latin typeface="Cambria"/>
              <a:ea typeface="Cambria"/>
              <a:cs typeface="Cambria"/>
              <a:sym typeface="Cambria"/>
            </a:endParaRPr>
          </a:p>
        </p:txBody>
      </p:sp>
      <p:graphicFrame>
        <p:nvGraphicFramePr>
          <p:cNvPr id="90" name="Google Shape;90;p1"/>
          <p:cNvGraphicFramePr/>
          <p:nvPr/>
        </p:nvGraphicFramePr>
        <p:xfrm>
          <a:off x="553347" y="2721840"/>
          <a:ext cx="3000000" cy="3000000"/>
        </p:xfrm>
        <a:graphic>
          <a:graphicData uri="http://schemas.openxmlformats.org/drawingml/2006/table">
            <a:tbl>
              <a:tblPr bandRow="1" firstRow="1">
                <a:noFill/>
                <a:tableStyleId>{CEC934CA-0369-45E3-B44A-6D267221993F}</a:tableStyleId>
              </a:tblPr>
              <a:tblGrid>
                <a:gridCol w="2085000"/>
                <a:gridCol w="3333675"/>
              </a:tblGrid>
              <a:tr h="306250">
                <a:tc>
                  <a:txBody>
                    <a:bodyPr/>
                    <a:lstStyle/>
                    <a:p>
                      <a:pPr indent="0" lvl="1" marL="0" marR="0" rtl="0" algn="ctr">
                        <a:lnSpc>
                          <a:spcPct val="100000"/>
                        </a:lnSpc>
                        <a:spcBef>
                          <a:spcPts val="0"/>
                        </a:spcBef>
                        <a:spcAft>
                          <a:spcPts val="0"/>
                        </a:spcAft>
                        <a:buClr>
                          <a:srgbClr val="000000"/>
                        </a:buClr>
                        <a:buSzPts val="1800"/>
                        <a:buFont typeface="Arial"/>
                        <a:buNone/>
                      </a:pPr>
                      <a:r>
                        <a:rPr b="1" lang="en-GB" sz="1800" u="none" cap="none" strike="noStrike">
                          <a:solidFill>
                            <a:srgbClr val="17365D"/>
                          </a:solidFill>
                        </a:rPr>
                        <a:t>Roll Number</a:t>
                      </a:r>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b="1" lang="en-GB" sz="1800" u="none" cap="none" strike="noStrike">
                          <a:solidFill>
                            <a:srgbClr val="17365D"/>
                          </a:solidFill>
                        </a:rPr>
                        <a:t>Student Name</a:t>
                      </a:r>
                      <a:endParaRPr b="1" sz="1800" u="none" cap="none" strike="noStrike">
                        <a:solidFill>
                          <a:srgbClr val="17365D"/>
                        </a:solidFill>
                      </a:endParaRPr>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06250">
                <a:tc>
                  <a:txBody>
                    <a:bodyPr/>
                    <a:lstStyle/>
                    <a:p>
                      <a:pPr indent="0" lvl="0" marL="0" marR="0" rtl="0" algn="ctr">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06250">
                <a:tc>
                  <a:txBody>
                    <a:bodyPr/>
                    <a:lstStyle/>
                    <a:p>
                      <a:pPr indent="0" lvl="0" marL="0" marR="0" rtl="0" algn="ctr">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06250">
                <a:tc>
                  <a:txBody>
                    <a:bodyPr/>
                    <a:lstStyle/>
                    <a:p>
                      <a:pPr indent="0" lvl="0" marL="0" marR="0" rtl="0" algn="ctr">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06250">
                <a:tc>
                  <a:txBody>
                    <a:bodyPr/>
                    <a:lstStyle/>
                    <a:p>
                      <a:pPr indent="0" lvl="0" marL="0" marR="0" rtl="0" algn="ctr">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r h="306250">
                <a:tc>
                  <a:txBody>
                    <a:bodyPr/>
                    <a:lstStyle/>
                    <a:p>
                      <a:pPr indent="0" lvl="0" marL="0" marR="0" rtl="0" algn="ctr">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
        <p:nvSpPr>
          <p:cNvPr id="91" name="Google Shape;91;p1"/>
          <p:cNvSpPr txBox="1"/>
          <p:nvPr/>
        </p:nvSpPr>
        <p:spPr>
          <a:xfrm>
            <a:off x="2832225" y="136441"/>
            <a:ext cx="5498973" cy="729371"/>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17365D"/>
              </a:buClr>
              <a:buSzPts val="1800"/>
              <a:buFont typeface="Arial"/>
              <a:buNone/>
            </a:pPr>
            <a:r>
              <a:rPr b="1" i="0" lang="en-GB" sz="1800" u="none" cap="none" strike="noStrike">
                <a:solidFill>
                  <a:srgbClr val="17365D"/>
                </a:solidFill>
                <a:latin typeface="Cambria"/>
                <a:ea typeface="Cambria"/>
                <a:cs typeface="Cambria"/>
                <a:sym typeface="Cambria"/>
              </a:rPr>
              <a:t>CSE7101- Capstone Project</a:t>
            </a:r>
            <a:endParaRPr b="0" i="0" sz="1800" u="none" cap="none" strike="noStrike">
              <a:solidFill>
                <a:srgbClr val="000000"/>
              </a:solidFill>
              <a:latin typeface="Cambria"/>
              <a:ea typeface="Cambria"/>
              <a:cs typeface="Cambria"/>
              <a:sym typeface="Cambria"/>
            </a:endParaRPr>
          </a:p>
          <a:p>
            <a:pPr indent="0" lvl="0" marL="0" marR="0" rtl="0" algn="ctr">
              <a:lnSpc>
                <a:spcPct val="100000"/>
              </a:lnSpc>
              <a:spcBef>
                <a:spcPts val="310"/>
              </a:spcBef>
              <a:spcAft>
                <a:spcPts val="0"/>
              </a:spcAft>
              <a:buClr>
                <a:srgbClr val="17365D"/>
              </a:buClr>
              <a:buSzPts val="1800"/>
              <a:buFont typeface="Arial"/>
              <a:buNone/>
            </a:pPr>
            <a:r>
              <a:rPr b="1" i="0" lang="en-GB" sz="1800" u="none" cap="none" strike="noStrike">
                <a:solidFill>
                  <a:srgbClr val="17365D"/>
                </a:solidFill>
                <a:latin typeface="Cambria"/>
                <a:ea typeface="Cambria"/>
                <a:cs typeface="Cambria"/>
                <a:sym typeface="Cambria"/>
              </a:rPr>
              <a:t>Review-</a:t>
            </a:r>
            <a:r>
              <a:rPr b="1" lang="en-GB" sz="1800">
                <a:solidFill>
                  <a:srgbClr val="17365D"/>
                </a:solidFill>
                <a:latin typeface="Cambria"/>
                <a:ea typeface="Cambria"/>
                <a:cs typeface="Cambria"/>
                <a:sym typeface="Cambria"/>
              </a:rPr>
              <a:t>5</a:t>
            </a:r>
            <a:endParaRPr b="1" i="0" sz="1800" u="none" cap="none" strike="noStrike">
              <a:solidFill>
                <a:srgbClr val="17365D"/>
              </a:solidFill>
              <a:latin typeface="Cambria"/>
              <a:ea typeface="Cambria"/>
              <a:cs typeface="Cambria"/>
              <a:sym typeface="Cambria"/>
            </a:endParaRPr>
          </a:p>
        </p:txBody>
      </p:sp>
      <p:sp>
        <p:nvSpPr>
          <p:cNvPr id="92" name="Google Shape;92;p1"/>
          <p:cNvSpPr txBox="1"/>
          <p:nvPr/>
        </p:nvSpPr>
        <p:spPr>
          <a:xfrm>
            <a:off x="0" y="4533900"/>
            <a:ext cx="12249915" cy="1562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17365D"/>
              </a:buClr>
              <a:buSzPts val="1800"/>
              <a:buFont typeface="Arial"/>
              <a:buNone/>
            </a:pPr>
            <a:r>
              <a:rPr b="1" i="0" lang="en-GB" sz="1800" u="none" cap="none" strike="noStrike">
                <a:solidFill>
                  <a:schemeClr val="accent1"/>
                </a:solidFill>
                <a:latin typeface="Cambria"/>
                <a:ea typeface="Cambria"/>
                <a:cs typeface="Cambria"/>
                <a:sym typeface="Cambria"/>
              </a:rPr>
              <a:t>Name of the Program: </a:t>
            </a:r>
            <a:r>
              <a:rPr b="1" i="0" lang="en-GB" sz="1800" u="none" cap="none" strike="noStrike">
                <a:solidFill>
                  <a:srgbClr val="0C0C0C"/>
                </a:solidFill>
                <a:latin typeface="Cambria"/>
                <a:ea typeface="Cambria"/>
                <a:cs typeface="Cambria"/>
                <a:sym typeface="Cambria"/>
              </a:rPr>
              <a:t>CCS</a:t>
            </a:r>
            <a:endParaRPr/>
          </a:p>
          <a:p>
            <a:pPr indent="0" lvl="0" marL="0" marR="0" rtl="0" algn="l">
              <a:lnSpc>
                <a:spcPct val="100000"/>
              </a:lnSpc>
              <a:spcBef>
                <a:spcPts val="0"/>
              </a:spcBef>
              <a:spcAft>
                <a:spcPts val="0"/>
              </a:spcAft>
              <a:buClr>
                <a:srgbClr val="17365D"/>
              </a:buClr>
              <a:buSzPts val="1800"/>
              <a:buFont typeface="Arial"/>
              <a:buNone/>
            </a:pPr>
            <a:r>
              <a:rPr b="1" i="0" lang="en-GB" sz="1800" u="none" cap="none" strike="noStrike">
                <a:solidFill>
                  <a:schemeClr val="accent1"/>
                </a:solidFill>
                <a:latin typeface="Cambria"/>
                <a:ea typeface="Cambria"/>
                <a:cs typeface="Cambria"/>
                <a:sym typeface="Cambria"/>
              </a:rPr>
              <a:t>Name of the HoD: </a:t>
            </a:r>
            <a:r>
              <a:rPr b="1" i="0" lang="en-GB" sz="1800" u="none" cap="none" strike="noStrike">
                <a:solidFill>
                  <a:srgbClr val="0C0C0C"/>
                </a:solidFill>
                <a:latin typeface="Cambria"/>
                <a:ea typeface="Cambria"/>
                <a:cs typeface="Cambria"/>
                <a:sym typeface="Cambria"/>
              </a:rPr>
              <a:t>Dr. Anandaraj S.P</a:t>
            </a:r>
            <a:endParaRPr/>
          </a:p>
          <a:p>
            <a:pPr indent="0" lvl="0" marL="0" marR="0" rtl="0" algn="l">
              <a:lnSpc>
                <a:spcPct val="100000"/>
              </a:lnSpc>
              <a:spcBef>
                <a:spcPts val="0"/>
              </a:spcBef>
              <a:spcAft>
                <a:spcPts val="0"/>
              </a:spcAft>
              <a:buNone/>
            </a:pPr>
            <a:r>
              <a:rPr b="1" i="0" lang="en-GB" sz="1800" u="none" cap="none" strike="noStrike">
                <a:solidFill>
                  <a:schemeClr val="accent1"/>
                </a:solidFill>
                <a:latin typeface="Cambria"/>
                <a:ea typeface="Cambria"/>
                <a:cs typeface="Cambria"/>
                <a:sym typeface="Cambria"/>
              </a:rPr>
              <a:t>Name of the Program Project Coordinator: </a:t>
            </a:r>
            <a:r>
              <a:rPr b="1" i="0" lang="en-GB" sz="1800" u="none" cap="none" strike="noStrike">
                <a:solidFill>
                  <a:srgbClr val="0C0C0C"/>
                </a:solidFill>
                <a:latin typeface="Cambria"/>
                <a:ea typeface="Cambria"/>
                <a:cs typeface="Cambria"/>
                <a:sym typeface="Cambria"/>
              </a:rPr>
              <a:t>Dr. Sharmasth Vali Y</a:t>
            </a:r>
            <a:endParaRPr/>
          </a:p>
          <a:p>
            <a:pPr indent="0" lvl="0" marL="0" marR="0" rtl="0" algn="l">
              <a:lnSpc>
                <a:spcPct val="100000"/>
              </a:lnSpc>
              <a:spcBef>
                <a:spcPts val="0"/>
              </a:spcBef>
              <a:spcAft>
                <a:spcPts val="0"/>
              </a:spcAft>
              <a:buNone/>
            </a:pPr>
            <a:r>
              <a:rPr b="1" i="0" lang="en-GB" sz="1800" u="none" cap="none" strike="noStrike">
                <a:solidFill>
                  <a:schemeClr val="accent1"/>
                </a:solidFill>
                <a:latin typeface="Cambria"/>
                <a:ea typeface="Cambria"/>
                <a:cs typeface="Cambria"/>
                <a:sym typeface="Cambria"/>
              </a:rPr>
              <a:t>Name of the School Project Coordinators: </a:t>
            </a:r>
            <a:r>
              <a:rPr b="1" i="0" lang="en-GB" sz="1800" u="none" cap="none" strike="noStrike">
                <a:solidFill>
                  <a:schemeClr val="dk1"/>
                </a:solidFill>
                <a:latin typeface="Cambria"/>
                <a:ea typeface="Cambria"/>
                <a:cs typeface="Cambria"/>
                <a:sym typeface="Cambria"/>
              </a:rPr>
              <a:t>Dr. Sampath A K , Dr. Geetha A </a:t>
            </a:r>
            <a:endParaRPr b="1" i="0" sz="1800" u="none" cap="none" strike="noStrike">
              <a:solidFill>
                <a:schemeClr val="dk1"/>
              </a:solidFill>
              <a:latin typeface="Cambria"/>
              <a:ea typeface="Cambria"/>
              <a:cs typeface="Cambria"/>
              <a:sym typeface="Cambria"/>
            </a:endParaRPr>
          </a:p>
        </p:txBody>
      </p:sp>
      <p:graphicFrame>
        <p:nvGraphicFramePr>
          <p:cNvPr id="93" name="Google Shape;93;p1"/>
          <p:cNvGraphicFramePr/>
          <p:nvPr/>
        </p:nvGraphicFramePr>
        <p:xfrm>
          <a:off x="642888" y="3163050"/>
          <a:ext cx="3000000" cy="3000000"/>
        </p:xfrm>
        <a:graphic>
          <a:graphicData uri="http://schemas.openxmlformats.org/drawingml/2006/table">
            <a:tbl>
              <a:tblPr>
                <a:noFill/>
                <a:tableStyleId>{A84400C1-8A11-49CF-86B3-3B38B299F6A6}</a:tableStyleId>
              </a:tblPr>
              <a:tblGrid>
                <a:gridCol w="2343150"/>
                <a:gridCol w="2343150"/>
              </a:tblGrid>
              <a:tr h="370850">
                <a:tc>
                  <a:txBody>
                    <a:bodyPr/>
                    <a:lstStyle/>
                    <a:p>
                      <a:pPr indent="0" lvl="0" marL="0" marR="0" rtl="0" algn="ctr">
                        <a:lnSpc>
                          <a:spcPct val="100000"/>
                        </a:lnSpc>
                        <a:spcBef>
                          <a:spcPts val="0"/>
                        </a:spcBef>
                        <a:spcAft>
                          <a:spcPts val="0"/>
                        </a:spcAft>
                        <a:buNone/>
                      </a:pPr>
                      <a:r>
                        <a:rPr lang="en-GB" sz="1400" u="none" cap="none" strike="noStrike"/>
                        <a:t>20221CCS0065</a:t>
                      </a:r>
                      <a:endParaRPr sz="1400" u="none" cap="none" strike="noStrike"/>
                    </a:p>
                  </a:txBody>
                  <a:tcPr marT="45725" marB="45725" marR="91450" marL="91450"/>
                </a:tc>
                <a:tc>
                  <a:txBody>
                    <a:bodyPr/>
                    <a:lstStyle/>
                    <a:p>
                      <a:pPr indent="0" lvl="0" marL="0" marR="0" rtl="0" algn="ctr">
                        <a:lnSpc>
                          <a:spcPct val="100000"/>
                        </a:lnSpc>
                        <a:spcBef>
                          <a:spcPts val="0"/>
                        </a:spcBef>
                        <a:spcAft>
                          <a:spcPts val="0"/>
                        </a:spcAft>
                        <a:buNone/>
                      </a:pPr>
                      <a:r>
                        <a:rPr lang="en-GB" sz="1400" u="none" cap="none" strike="noStrike"/>
                        <a:t>Kritika Priya</a:t>
                      </a:r>
                      <a:endParaRPr sz="1400" u="none" cap="none" strike="noStrike"/>
                    </a:p>
                  </a:txBody>
                  <a:tcPr marT="45725" marB="45725" marR="91450" marL="91450"/>
                </a:tc>
              </a:tr>
              <a:tr h="370850">
                <a:tc>
                  <a:txBody>
                    <a:bodyPr/>
                    <a:lstStyle/>
                    <a:p>
                      <a:pPr indent="0" lvl="0" marL="0" marR="0" rtl="0" algn="ctr">
                        <a:lnSpc>
                          <a:spcPct val="100000"/>
                        </a:lnSpc>
                        <a:spcBef>
                          <a:spcPts val="0"/>
                        </a:spcBef>
                        <a:spcAft>
                          <a:spcPts val="0"/>
                        </a:spcAft>
                        <a:buNone/>
                      </a:pPr>
                      <a:r>
                        <a:rPr lang="en-GB" sz="1400" u="none" cap="none" strike="noStrike"/>
                        <a:t>20221CCS0104</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GB"/>
                        <a:t>            </a:t>
                      </a:r>
                      <a:r>
                        <a:rPr lang="en-GB" sz="1400" u="none" cap="none" strike="noStrike"/>
                        <a:t>Deepika S</a:t>
                      </a:r>
                      <a:endParaRPr sz="1400" u="none" cap="none" strike="noStrike"/>
                    </a:p>
                  </a:txBody>
                  <a:tcPr marT="45725" marB="45725" marR="91450" marL="91450"/>
                </a:tc>
              </a:tr>
              <a:tr h="370850">
                <a:tc>
                  <a:txBody>
                    <a:bodyPr/>
                    <a:lstStyle/>
                    <a:p>
                      <a:pPr indent="0" lvl="0" marL="0" marR="0" rtl="0" algn="ctr">
                        <a:lnSpc>
                          <a:spcPct val="100000"/>
                        </a:lnSpc>
                        <a:spcBef>
                          <a:spcPts val="0"/>
                        </a:spcBef>
                        <a:spcAft>
                          <a:spcPts val="0"/>
                        </a:spcAft>
                        <a:buNone/>
                      </a:pPr>
                      <a:r>
                        <a:rPr lang="en-GB" sz="1400" u="none" cap="none" strike="noStrike"/>
                        <a:t>20221CCS0059</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GB"/>
                        <a:t>            </a:t>
                      </a:r>
                      <a:r>
                        <a:rPr lang="en-GB" sz="1400" u="none" cap="none" strike="noStrike"/>
                        <a:t>Rishika H J</a:t>
                      </a:r>
                      <a:endParaRPr sz="1400" u="none" cap="none" strike="noStrike"/>
                    </a:p>
                  </a:txBody>
                  <a:tcPr marT="45725" marB="45725" marR="91450" marL="91450"/>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g3992b850bb8_0_0"/>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t>Proposed Method</a:t>
            </a:r>
            <a:endParaRPr/>
          </a:p>
        </p:txBody>
      </p:sp>
      <p:sp>
        <p:nvSpPr>
          <p:cNvPr id="151" name="Google Shape;151;g3992b850bb8_0_0"/>
          <p:cNvSpPr txBox="1"/>
          <p:nvPr>
            <p:ph idx="1" type="body"/>
          </p:nvPr>
        </p:nvSpPr>
        <p:spPr>
          <a:xfrm>
            <a:off x="573850" y="1016175"/>
            <a:ext cx="11145900" cy="5136600"/>
          </a:xfrm>
          <a:prstGeom prst="rect">
            <a:avLst/>
          </a:prstGeom>
        </p:spPr>
        <p:txBody>
          <a:bodyPr anchorCtr="0" anchor="t" bIns="45700" lIns="91425" spcFirstLastPara="1" rIns="91425" wrap="square" tIns="45700">
            <a:normAutofit/>
          </a:bodyPr>
          <a:lstStyle/>
          <a:p>
            <a:pPr indent="0" lvl="0" marL="0" rtl="0" algn="l">
              <a:lnSpc>
                <a:spcPct val="80000"/>
              </a:lnSpc>
              <a:spcBef>
                <a:spcPts val="480"/>
              </a:spcBef>
              <a:spcAft>
                <a:spcPts val="0"/>
              </a:spcAft>
              <a:buSzPts val="852"/>
              <a:buNone/>
            </a:pPr>
            <a:r>
              <a:rPr lang="en-GB" sz="2000">
                <a:latin typeface="Cambria"/>
                <a:ea typeface="Cambria"/>
                <a:cs typeface="Cambria"/>
                <a:sym typeface="Cambria"/>
              </a:rPr>
              <a:t>This project proposes a hybrid approach that integrates machine learning models with blockchain technology to improve the detection and verification of fake social media profiles. </a:t>
            </a:r>
            <a:endParaRPr sz="2000">
              <a:latin typeface="Cambria"/>
              <a:ea typeface="Cambria"/>
              <a:cs typeface="Cambria"/>
              <a:sym typeface="Cambria"/>
            </a:endParaRPr>
          </a:p>
          <a:p>
            <a:pPr indent="0" lvl="0" marL="0" rtl="0" algn="l">
              <a:lnSpc>
                <a:spcPct val="80000"/>
              </a:lnSpc>
              <a:spcBef>
                <a:spcPts val="480"/>
              </a:spcBef>
              <a:spcAft>
                <a:spcPts val="0"/>
              </a:spcAft>
              <a:buSzPts val="852"/>
              <a:buNone/>
            </a:pPr>
            <a:r>
              <a:rPr b="1" lang="en-GB" sz="2000">
                <a:latin typeface="Cambria"/>
                <a:ea typeface="Cambria"/>
                <a:cs typeface="Cambria"/>
                <a:sym typeface="Cambria"/>
              </a:rPr>
              <a:t>Key Components of the Proposed System: </a:t>
            </a:r>
            <a:endParaRPr b="1" sz="2000">
              <a:latin typeface="Cambria"/>
              <a:ea typeface="Cambria"/>
              <a:cs typeface="Cambria"/>
              <a:sym typeface="Cambria"/>
            </a:endParaRPr>
          </a:p>
          <a:p>
            <a:pPr indent="0" lvl="0" marL="0" rtl="0" algn="l">
              <a:lnSpc>
                <a:spcPct val="80000"/>
              </a:lnSpc>
              <a:spcBef>
                <a:spcPts val="480"/>
              </a:spcBef>
              <a:spcAft>
                <a:spcPts val="0"/>
              </a:spcAft>
              <a:buSzPts val="852"/>
              <a:buNone/>
            </a:pPr>
            <a:r>
              <a:rPr b="1" lang="en-GB" sz="2000">
                <a:latin typeface="Cambria"/>
                <a:ea typeface="Cambria"/>
                <a:cs typeface="Cambria"/>
                <a:sym typeface="Cambria"/>
              </a:rPr>
              <a:t>• Machine Learning-Based Fake Profile Detection</a:t>
            </a:r>
            <a:endParaRPr b="1" sz="2000">
              <a:latin typeface="Cambria"/>
              <a:ea typeface="Cambria"/>
              <a:cs typeface="Cambria"/>
              <a:sym typeface="Cambria"/>
            </a:endParaRPr>
          </a:p>
          <a:p>
            <a:pPr indent="0" lvl="0" marL="0" rtl="0" algn="l">
              <a:lnSpc>
                <a:spcPct val="80000"/>
              </a:lnSpc>
              <a:spcBef>
                <a:spcPts val="480"/>
              </a:spcBef>
              <a:spcAft>
                <a:spcPts val="0"/>
              </a:spcAft>
              <a:buSzPts val="852"/>
              <a:buNone/>
            </a:pPr>
            <a:r>
              <a:rPr lang="en-GB" sz="2000">
                <a:latin typeface="Cambria"/>
                <a:ea typeface="Cambria"/>
                <a:cs typeface="Cambria"/>
                <a:sym typeface="Cambria"/>
              </a:rPr>
              <a:t>– Three machine learning models (Random Forest, SVM, XGBoost, and ANN) are used to classify profiles as real or fake based on extracted features. </a:t>
            </a:r>
            <a:endParaRPr sz="2000">
              <a:latin typeface="Cambria"/>
              <a:ea typeface="Cambria"/>
              <a:cs typeface="Cambria"/>
              <a:sym typeface="Cambria"/>
            </a:endParaRPr>
          </a:p>
          <a:p>
            <a:pPr indent="0" lvl="0" marL="0" rtl="0" algn="l">
              <a:lnSpc>
                <a:spcPct val="80000"/>
              </a:lnSpc>
              <a:spcBef>
                <a:spcPts val="480"/>
              </a:spcBef>
              <a:spcAft>
                <a:spcPts val="0"/>
              </a:spcAft>
              <a:buSzPts val="852"/>
              <a:buNone/>
            </a:pPr>
            <a:r>
              <a:rPr lang="en-GB" sz="2000">
                <a:latin typeface="Cambria"/>
                <a:ea typeface="Cambria"/>
                <a:cs typeface="Cambria"/>
                <a:sym typeface="Cambria"/>
              </a:rPr>
              <a:t>– Features such as follower count, following count, bio length, profile photo presence, and privacy status are used for classification.</a:t>
            </a:r>
            <a:endParaRPr sz="2000">
              <a:latin typeface="Cambria"/>
              <a:ea typeface="Cambria"/>
              <a:cs typeface="Cambria"/>
              <a:sym typeface="Cambria"/>
            </a:endParaRPr>
          </a:p>
          <a:p>
            <a:pPr indent="0" lvl="0" marL="0" rtl="0" algn="l">
              <a:lnSpc>
                <a:spcPct val="80000"/>
              </a:lnSpc>
              <a:spcBef>
                <a:spcPts val="480"/>
              </a:spcBef>
              <a:spcAft>
                <a:spcPts val="0"/>
              </a:spcAft>
              <a:buSzPts val="852"/>
              <a:buNone/>
            </a:pPr>
            <a:r>
              <a:rPr lang="en-GB" sz="2000">
                <a:latin typeface="Cambria"/>
                <a:ea typeface="Cambria"/>
                <a:cs typeface="Cambria"/>
                <a:sym typeface="Cambria"/>
              </a:rPr>
              <a:t>– A dataset with labeled fake and real profiles is used to train the models. </a:t>
            </a:r>
            <a:endParaRPr sz="2000">
              <a:latin typeface="Cambria"/>
              <a:ea typeface="Cambria"/>
              <a:cs typeface="Cambria"/>
              <a:sym typeface="Cambria"/>
            </a:endParaRPr>
          </a:p>
          <a:p>
            <a:pPr indent="0" lvl="0" marL="0" rtl="0" algn="l">
              <a:lnSpc>
                <a:spcPct val="80000"/>
              </a:lnSpc>
              <a:spcBef>
                <a:spcPts val="480"/>
              </a:spcBef>
              <a:spcAft>
                <a:spcPts val="0"/>
              </a:spcAft>
              <a:buSzPts val="852"/>
              <a:buNone/>
            </a:pPr>
            <a:r>
              <a:rPr lang="en-GB" sz="2000">
                <a:latin typeface="Cambria"/>
                <a:ea typeface="Cambria"/>
                <a:cs typeface="Cambria"/>
                <a:sym typeface="Cambria"/>
              </a:rPr>
              <a:t>• </a:t>
            </a:r>
            <a:r>
              <a:rPr b="1" lang="en-GB" sz="2000">
                <a:latin typeface="Cambria"/>
                <a:ea typeface="Cambria"/>
                <a:cs typeface="Cambria"/>
                <a:sym typeface="Cambria"/>
              </a:rPr>
              <a:t>Blockchain Integration for Security and Transparency</a:t>
            </a:r>
            <a:endParaRPr b="1" sz="2000">
              <a:latin typeface="Cambria"/>
              <a:ea typeface="Cambria"/>
              <a:cs typeface="Cambria"/>
              <a:sym typeface="Cambria"/>
            </a:endParaRPr>
          </a:p>
          <a:p>
            <a:pPr indent="0" lvl="0" marL="0" rtl="0" algn="l">
              <a:lnSpc>
                <a:spcPct val="80000"/>
              </a:lnSpc>
              <a:spcBef>
                <a:spcPts val="480"/>
              </a:spcBef>
              <a:spcAft>
                <a:spcPts val="0"/>
              </a:spcAft>
              <a:buSzPts val="852"/>
              <a:buNone/>
            </a:pPr>
            <a:r>
              <a:rPr lang="en-GB" sz="2000">
                <a:latin typeface="Cambria"/>
                <a:ea typeface="Cambria"/>
                <a:cs typeface="Cambria"/>
                <a:sym typeface="Cambria"/>
              </a:rPr>
              <a:t>– Ethereum blockchain is used to store flagged fake profiles in an immutable ledger.</a:t>
            </a:r>
            <a:endParaRPr sz="2000">
              <a:latin typeface="Cambria"/>
              <a:ea typeface="Cambria"/>
              <a:cs typeface="Cambria"/>
              <a:sym typeface="Cambria"/>
            </a:endParaRPr>
          </a:p>
          <a:p>
            <a:pPr indent="0" lvl="0" marL="0" rtl="0" algn="l">
              <a:lnSpc>
                <a:spcPct val="80000"/>
              </a:lnSpc>
              <a:spcBef>
                <a:spcPts val="480"/>
              </a:spcBef>
              <a:spcAft>
                <a:spcPts val="0"/>
              </a:spcAft>
              <a:buSzPts val="852"/>
              <a:buNone/>
            </a:pPr>
            <a:r>
              <a:rPr lang="en-GB" sz="2000">
                <a:latin typeface="Cambria"/>
                <a:ea typeface="Cambria"/>
                <a:cs typeface="Cambria"/>
                <a:sym typeface="Cambria"/>
              </a:rPr>
              <a:t>– Smart contracts automate the verification and reporting of fraudulent accounts.</a:t>
            </a:r>
            <a:endParaRPr sz="2000">
              <a:latin typeface="Cambria"/>
              <a:ea typeface="Cambria"/>
              <a:cs typeface="Cambria"/>
              <a:sym typeface="Cambria"/>
            </a:endParaRPr>
          </a:p>
          <a:p>
            <a:pPr indent="0" lvl="0" marL="0" rtl="0" algn="l">
              <a:lnSpc>
                <a:spcPct val="80000"/>
              </a:lnSpc>
              <a:spcBef>
                <a:spcPts val="480"/>
              </a:spcBef>
              <a:spcAft>
                <a:spcPts val="0"/>
              </a:spcAft>
              <a:buSzPts val="852"/>
              <a:buNone/>
            </a:pPr>
            <a:r>
              <a:rPr lang="en-GB" sz="2000">
                <a:latin typeface="Cambria"/>
                <a:ea typeface="Cambria"/>
                <a:cs typeface="Cambria"/>
                <a:sym typeface="Cambria"/>
              </a:rPr>
              <a:t>– InterPlanetary File System (IPFS) is used for decentralized storage of reported profiles. </a:t>
            </a:r>
            <a:endParaRPr sz="2000">
              <a:latin typeface="Cambria"/>
              <a:ea typeface="Cambria"/>
              <a:cs typeface="Cambria"/>
              <a:sym typeface="Cambria"/>
            </a:endParaRPr>
          </a:p>
          <a:p>
            <a:pPr indent="0" lvl="0" marL="0" rtl="0" algn="l">
              <a:lnSpc>
                <a:spcPct val="80000"/>
              </a:lnSpc>
              <a:spcBef>
                <a:spcPts val="480"/>
              </a:spcBef>
              <a:spcAft>
                <a:spcPts val="0"/>
              </a:spcAft>
              <a:buSzPts val="852"/>
              <a:buNone/>
            </a:pPr>
            <a:r>
              <a:rPr lang="en-GB" sz="2000">
                <a:latin typeface="Cambria"/>
                <a:ea typeface="Cambria"/>
                <a:cs typeface="Cambria"/>
                <a:sym typeface="Cambria"/>
              </a:rPr>
              <a:t>• </a:t>
            </a:r>
            <a:r>
              <a:rPr b="1" lang="en-GB" sz="2000">
                <a:latin typeface="Cambria"/>
                <a:ea typeface="Cambria"/>
                <a:cs typeface="Cambria"/>
                <a:sym typeface="Cambria"/>
              </a:rPr>
              <a:t>User Interface for Profile Verification</a:t>
            </a:r>
            <a:endParaRPr b="1" sz="2000">
              <a:latin typeface="Cambria"/>
              <a:ea typeface="Cambria"/>
              <a:cs typeface="Cambria"/>
              <a:sym typeface="Cambria"/>
            </a:endParaRPr>
          </a:p>
          <a:p>
            <a:pPr indent="0" lvl="0" marL="0" rtl="0" algn="l">
              <a:lnSpc>
                <a:spcPct val="80000"/>
              </a:lnSpc>
              <a:spcBef>
                <a:spcPts val="480"/>
              </a:spcBef>
              <a:spcAft>
                <a:spcPts val="0"/>
              </a:spcAft>
              <a:buSzPts val="852"/>
              <a:buNone/>
            </a:pPr>
            <a:r>
              <a:rPr lang="en-GB" sz="2000">
                <a:latin typeface="Cambria"/>
                <a:ea typeface="Cambria"/>
                <a:cs typeface="Cambria"/>
                <a:sym typeface="Cambria"/>
              </a:rPr>
              <a:t>– A Django-based web application allows users to input profile data and receive real-time predictions.</a:t>
            </a:r>
            <a:endParaRPr sz="2000">
              <a:latin typeface="Cambria"/>
              <a:ea typeface="Cambria"/>
              <a:cs typeface="Cambria"/>
              <a:sym typeface="Cambria"/>
            </a:endParaRPr>
          </a:p>
          <a:p>
            <a:pPr indent="0" lvl="0" marL="0" rtl="0" algn="l">
              <a:lnSpc>
                <a:spcPct val="80000"/>
              </a:lnSpc>
              <a:spcBef>
                <a:spcPts val="480"/>
              </a:spcBef>
              <a:spcAft>
                <a:spcPts val="0"/>
              </a:spcAft>
              <a:buSzPts val="852"/>
              <a:buNone/>
            </a:pPr>
            <a:r>
              <a:rPr lang="en-GB" sz="2000">
                <a:latin typeface="Cambria"/>
                <a:ea typeface="Cambria"/>
                <a:cs typeface="Cambria"/>
                <a:sym typeface="Cambria"/>
              </a:rPr>
              <a:t>– A fraudulent profile reporting system enables users to report suspicious accounts, with all reports being securely stored on the blockchain.</a:t>
            </a:r>
            <a:endParaRPr sz="2000">
              <a:latin typeface="Cambria"/>
              <a:ea typeface="Cambria"/>
              <a:cs typeface="Cambria"/>
              <a:sym typeface="Cambr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3992b850bb8_0_5"/>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t>Dataset for the Project</a:t>
            </a:r>
            <a:endParaRPr/>
          </a:p>
        </p:txBody>
      </p:sp>
      <p:sp>
        <p:nvSpPr>
          <p:cNvPr id="157" name="Google Shape;157;g3992b850bb8_0_5"/>
          <p:cNvSpPr txBox="1"/>
          <p:nvPr>
            <p:ph idx="1" type="body"/>
          </p:nvPr>
        </p:nvSpPr>
        <p:spPr>
          <a:xfrm>
            <a:off x="538300" y="1086200"/>
            <a:ext cx="11217000" cy="5112600"/>
          </a:xfrm>
          <a:prstGeom prst="rect">
            <a:avLst/>
          </a:prstGeom>
        </p:spPr>
        <p:txBody>
          <a:bodyPr anchorCtr="0" anchor="t" bIns="45700" lIns="91425" spcFirstLastPara="1" rIns="91425" wrap="square" tIns="45700">
            <a:normAutofit fontScale="92500" lnSpcReduction="10000"/>
          </a:bodyPr>
          <a:lstStyle/>
          <a:p>
            <a:pPr indent="0" lvl="0" marL="0" rtl="0" algn="l">
              <a:spcBef>
                <a:spcPts val="480"/>
              </a:spcBef>
              <a:spcAft>
                <a:spcPts val="0"/>
              </a:spcAft>
              <a:buNone/>
            </a:pPr>
            <a:r>
              <a:rPr lang="en-GB">
                <a:latin typeface="Cambria"/>
                <a:ea typeface="Cambria"/>
                <a:cs typeface="Cambria"/>
                <a:sym typeface="Cambria"/>
              </a:rPr>
              <a:t>For our Fake Social Media Profile detection application, we assembled a dataset comprising real and fake social media profiles. The dataset includes features such as: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a:t>
            </a:r>
            <a:r>
              <a:rPr b="1" lang="en-GB">
                <a:latin typeface="Cambria"/>
                <a:ea typeface="Cambria"/>
                <a:cs typeface="Cambria"/>
                <a:sym typeface="Cambria"/>
              </a:rPr>
              <a:t>Profile Metadata: </a:t>
            </a:r>
            <a:r>
              <a:rPr lang="en-GB">
                <a:latin typeface="Cambria"/>
                <a:ea typeface="Cambria"/>
                <a:cs typeface="Cambria"/>
                <a:sym typeface="Cambria"/>
              </a:rPr>
              <a:t>Account age, number of friends/followers, frequency of posts, profile picture existence, bio information, and language usage.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a:t>
            </a:r>
            <a:r>
              <a:rPr b="1" lang="en-GB">
                <a:latin typeface="Cambria"/>
                <a:ea typeface="Cambria"/>
                <a:cs typeface="Cambria"/>
                <a:sym typeface="Cambria"/>
              </a:rPr>
              <a:t>Behavioral Patterns: </a:t>
            </a:r>
            <a:r>
              <a:rPr lang="en-GB">
                <a:latin typeface="Cambria"/>
                <a:ea typeface="Cambria"/>
                <a:cs typeface="Cambria"/>
                <a:sym typeface="Cambria"/>
              </a:rPr>
              <a:t>Posting frequency, engagement metrics (likes, comments, shares), and activity time-series data.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a:t>
            </a:r>
            <a:r>
              <a:rPr b="1" lang="en-GB">
                <a:latin typeface="Cambria"/>
                <a:ea typeface="Cambria"/>
                <a:cs typeface="Cambria"/>
                <a:sym typeface="Cambria"/>
              </a:rPr>
              <a:t>Textual Data:</a:t>
            </a:r>
            <a:r>
              <a:rPr lang="en-GB">
                <a:latin typeface="Cambria"/>
                <a:ea typeface="Cambria"/>
                <a:cs typeface="Cambria"/>
                <a:sym typeface="Cambria"/>
              </a:rPr>
              <a:t> Natural language content from posts, comments, and profile descriptions.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a:t>
            </a:r>
            <a:r>
              <a:rPr b="1" lang="en-GB">
                <a:latin typeface="Cambria"/>
                <a:ea typeface="Cambria"/>
                <a:cs typeface="Cambria"/>
                <a:sym typeface="Cambria"/>
              </a:rPr>
              <a:t>Network Features:</a:t>
            </a:r>
            <a:r>
              <a:rPr lang="en-GB">
                <a:latin typeface="Cambria"/>
                <a:ea typeface="Cambria"/>
                <a:cs typeface="Cambria"/>
                <a:sym typeface="Cambria"/>
              </a:rPr>
              <a:t> Connection patterns, friend network clustering, and interaction graphs. </a:t>
            </a:r>
            <a:endParaRPr>
              <a:latin typeface="Cambria"/>
              <a:ea typeface="Cambria"/>
              <a:cs typeface="Cambria"/>
              <a:sym typeface="Cambria"/>
            </a:endParaRPr>
          </a:p>
          <a:p>
            <a:pPr indent="0" lvl="0" marL="0" rtl="0" algn="l">
              <a:spcBef>
                <a:spcPts val="480"/>
              </a:spcBef>
              <a:spcAft>
                <a:spcPts val="0"/>
              </a:spcAft>
              <a:buNone/>
            </a:pPr>
            <a:r>
              <a:rPr b="1" lang="en-GB">
                <a:latin typeface="Cambria"/>
                <a:ea typeface="Cambria"/>
                <a:cs typeface="Cambria"/>
                <a:sym typeface="Cambria"/>
              </a:rPr>
              <a:t>Data Sources: </a:t>
            </a:r>
            <a:endParaRPr b="1">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a:t>
            </a:r>
            <a:r>
              <a:rPr b="1" lang="en-GB">
                <a:latin typeface="Cambria"/>
                <a:ea typeface="Cambria"/>
                <a:cs typeface="Cambria"/>
                <a:sym typeface="Cambria"/>
              </a:rPr>
              <a:t> Publicly Available Datasets:</a:t>
            </a:r>
            <a:r>
              <a:rPr lang="en-GB">
                <a:latin typeface="Cambria"/>
                <a:ea typeface="Cambria"/>
                <a:cs typeface="Cambria"/>
                <a:sym typeface="Cambria"/>
              </a:rPr>
              <a:t> We leveraged open-source datasets (e.g., from research projects on social bot detection) that include labeled examples of genuine and fake profiles.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a:t>
            </a:r>
            <a:r>
              <a:rPr b="1" lang="en-GB">
                <a:latin typeface="Cambria"/>
                <a:ea typeface="Cambria"/>
                <a:cs typeface="Cambria"/>
                <a:sym typeface="Cambria"/>
              </a:rPr>
              <a:t>Synthetic Data:</a:t>
            </a:r>
            <a:r>
              <a:rPr lang="en-GB">
                <a:latin typeface="Cambria"/>
                <a:ea typeface="Cambria"/>
                <a:cs typeface="Cambria"/>
                <a:sym typeface="Cambria"/>
              </a:rPr>
              <a:t> In cases where data was imbalanced or under-represented, we applied data augmentation techniques to simulate fake profiles based on known behavioral patterns. </a:t>
            </a:r>
            <a:endParaRPr>
              <a:latin typeface="Cambria"/>
              <a:ea typeface="Cambria"/>
              <a:cs typeface="Cambria"/>
              <a:sym typeface="Cambri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3992b850bb8_0_10"/>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t>Machine learning algorithms:</a:t>
            </a:r>
            <a:endParaRPr/>
          </a:p>
        </p:txBody>
      </p:sp>
      <p:sp>
        <p:nvSpPr>
          <p:cNvPr id="163" name="Google Shape;163;g3992b850bb8_0_10"/>
          <p:cNvSpPr txBox="1"/>
          <p:nvPr>
            <p:ph idx="1" type="body"/>
          </p:nvPr>
        </p:nvSpPr>
        <p:spPr>
          <a:xfrm>
            <a:off x="812800" y="1143001"/>
            <a:ext cx="10668000" cy="4953000"/>
          </a:xfrm>
          <a:prstGeom prst="rect">
            <a:avLst/>
          </a:prstGeom>
        </p:spPr>
        <p:txBody>
          <a:bodyPr anchorCtr="0" anchor="t" bIns="45700" lIns="91425" spcFirstLastPara="1" rIns="91425" wrap="square" tIns="45700">
            <a:normAutofit/>
          </a:bodyPr>
          <a:lstStyle/>
          <a:p>
            <a:pPr indent="0" lvl="0" marL="0" rtl="0" algn="l">
              <a:lnSpc>
                <a:spcPct val="80000"/>
              </a:lnSpc>
              <a:spcBef>
                <a:spcPts val="480"/>
              </a:spcBef>
              <a:spcAft>
                <a:spcPts val="0"/>
              </a:spcAft>
              <a:buNone/>
            </a:pPr>
            <a:r>
              <a:rPr b="1" lang="en-GB">
                <a:latin typeface="Cambria"/>
                <a:ea typeface="Cambria"/>
                <a:cs typeface="Cambria"/>
                <a:sym typeface="Cambria"/>
              </a:rPr>
              <a:t>RANDOM FOREST(RF): </a:t>
            </a:r>
            <a:endParaRPr b="1">
              <a:latin typeface="Cambria"/>
              <a:ea typeface="Cambria"/>
              <a:cs typeface="Cambria"/>
              <a:sym typeface="Cambria"/>
            </a:endParaRPr>
          </a:p>
          <a:p>
            <a:pPr indent="0" lvl="0" marL="0" rtl="0" algn="l">
              <a:lnSpc>
                <a:spcPct val="80000"/>
              </a:lnSpc>
              <a:spcBef>
                <a:spcPts val="480"/>
              </a:spcBef>
              <a:spcAft>
                <a:spcPts val="0"/>
              </a:spcAft>
              <a:buNone/>
            </a:pPr>
            <a:r>
              <a:rPr lang="en-GB">
                <a:latin typeface="Cambria"/>
                <a:ea typeface="Cambria"/>
                <a:cs typeface="Cambria"/>
                <a:sym typeface="Cambria"/>
              </a:rPr>
              <a:t>What is Random Forest?</a:t>
            </a:r>
            <a:endParaRPr>
              <a:latin typeface="Cambria"/>
              <a:ea typeface="Cambria"/>
              <a:cs typeface="Cambria"/>
              <a:sym typeface="Cambria"/>
            </a:endParaRPr>
          </a:p>
          <a:p>
            <a:pPr indent="0" lvl="0" marL="0" rtl="0" algn="l">
              <a:lnSpc>
                <a:spcPct val="80000"/>
              </a:lnSpc>
              <a:spcBef>
                <a:spcPts val="480"/>
              </a:spcBef>
              <a:spcAft>
                <a:spcPts val="0"/>
              </a:spcAft>
              <a:buNone/>
            </a:pPr>
            <a:r>
              <a:rPr lang="en-GB">
                <a:latin typeface="Cambria"/>
                <a:ea typeface="Cambria"/>
                <a:cs typeface="Cambria"/>
                <a:sym typeface="Cambria"/>
              </a:rPr>
              <a:t>• An ensemble learning method that builds a collection of decision trees. </a:t>
            </a:r>
            <a:endParaRPr>
              <a:latin typeface="Cambria"/>
              <a:ea typeface="Cambria"/>
              <a:cs typeface="Cambria"/>
              <a:sym typeface="Cambria"/>
            </a:endParaRPr>
          </a:p>
          <a:p>
            <a:pPr indent="0" lvl="0" marL="0" rtl="0" algn="l">
              <a:lnSpc>
                <a:spcPct val="80000"/>
              </a:lnSpc>
              <a:spcBef>
                <a:spcPts val="480"/>
              </a:spcBef>
              <a:spcAft>
                <a:spcPts val="0"/>
              </a:spcAft>
              <a:buNone/>
            </a:pPr>
            <a:r>
              <a:rPr lang="en-GB">
                <a:latin typeface="Cambria"/>
                <a:ea typeface="Cambria"/>
                <a:cs typeface="Cambria"/>
                <a:sym typeface="Cambria"/>
              </a:rPr>
              <a:t>• Each tree votes, and the majority class becomes the final prediction. </a:t>
            </a:r>
            <a:endParaRPr>
              <a:latin typeface="Cambria"/>
              <a:ea typeface="Cambria"/>
              <a:cs typeface="Cambria"/>
              <a:sym typeface="Cambria"/>
            </a:endParaRPr>
          </a:p>
          <a:p>
            <a:pPr indent="0" lvl="0" marL="0" rtl="0" algn="l">
              <a:lnSpc>
                <a:spcPct val="80000"/>
              </a:lnSpc>
              <a:spcBef>
                <a:spcPts val="480"/>
              </a:spcBef>
              <a:spcAft>
                <a:spcPts val="0"/>
              </a:spcAft>
              <a:buNone/>
            </a:pPr>
            <a:r>
              <a:rPr lang="en-GB">
                <a:latin typeface="Cambria"/>
                <a:ea typeface="Cambria"/>
                <a:cs typeface="Cambria"/>
                <a:sym typeface="Cambria"/>
              </a:rPr>
              <a:t>• Works by combining multiple models to reduce variance and increase accuracy.</a:t>
            </a:r>
            <a:endParaRPr>
              <a:latin typeface="Cambria"/>
              <a:ea typeface="Cambria"/>
              <a:cs typeface="Cambria"/>
              <a:sym typeface="Cambria"/>
            </a:endParaRPr>
          </a:p>
          <a:p>
            <a:pPr indent="0" lvl="0" marL="0" rtl="0" algn="l">
              <a:lnSpc>
                <a:spcPct val="80000"/>
              </a:lnSpc>
              <a:spcBef>
                <a:spcPts val="480"/>
              </a:spcBef>
              <a:spcAft>
                <a:spcPts val="0"/>
              </a:spcAft>
              <a:buNone/>
            </a:pPr>
            <a:r>
              <a:t/>
            </a:r>
            <a:endParaRPr>
              <a:latin typeface="Cambria"/>
              <a:ea typeface="Cambria"/>
              <a:cs typeface="Cambria"/>
              <a:sym typeface="Cambria"/>
            </a:endParaRPr>
          </a:p>
          <a:p>
            <a:pPr indent="0" lvl="0" marL="0" rtl="0" algn="l">
              <a:lnSpc>
                <a:spcPct val="80000"/>
              </a:lnSpc>
              <a:spcBef>
                <a:spcPts val="480"/>
              </a:spcBef>
              <a:spcAft>
                <a:spcPts val="0"/>
              </a:spcAft>
              <a:buNone/>
            </a:pPr>
            <a:r>
              <a:rPr b="1" lang="en-GB">
                <a:latin typeface="Cambria"/>
                <a:ea typeface="Cambria"/>
                <a:cs typeface="Cambria"/>
                <a:sym typeface="Cambria"/>
              </a:rPr>
              <a:t>SUPPORT VECTOR MACHINE(SVM): </a:t>
            </a:r>
            <a:endParaRPr b="1">
              <a:latin typeface="Cambria"/>
              <a:ea typeface="Cambria"/>
              <a:cs typeface="Cambria"/>
              <a:sym typeface="Cambria"/>
            </a:endParaRPr>
          </a:p>
          <a:p>
            <a:pPr indent="0" lvl="0" marL="0" rtl="0" algn="l">
              <a:lnSpc>
                <a:spcPct val="80000"/>
              </a:lnSpc>
              <a:spcBef>
                <a:spcPts val="480"/>
              </a:spcBef>
              <a:spcAft>
                <a:spcPts val="0"/>
              </a:spcAft>
              <a:buNone/>
            </a:pPr>
            <a:r>
              <a:rPr lang="en-GB">
                <a:latin typeface="Cambria"/>
                <a:ea typeface="Cambria"/>
                <a:cs typeface="Cambria"/>
                <a:sym typeface="Cambria"/>
              </a:rPr>
              <a:t>What is SVM? </a:t>
            </a:r>
            <a:endParaRPr>
              <a:latin typeface="Cambria"/>
              <a:ea typeface="Cambria"/>
              <a:cs typeface="Cambria"/>
              <a:sym typeface="Cambria"/>
            </a:endParaRPr>
          </a:p>
          <a:p>
            <a:pPr indent="0" lvl="0" marL="0" rtl="0" algn="l">
              <a:lnSpc>
                <a:spcPct val="80000"/>
              </a:lnSpc>
              <a:spcBef>
                <a:spcPts val="480"/>
              </a:spcBef>
              <a:spcAft>
                <a:spcPts val="0"/>
              </a:spcAft>
              <a:buNone/>
            </a:pPr>
            <a:r>
              <a:rPr lang="en-GB">
                <a:latin typeface="Cambria"/>
                <a:ea typeface="Cambria"/>
                <a:cs typeface="Cambria"/>
                <a:sym typeface="Cambria"/>
              </a:rPr>
              <a:t>• A supervised learning algorithm used for classification tasks. </a:t>
            </a:r>
            <a:endParaRPr>
              <a:latin typeface="Cambria"/>
              <a:ea typeface="Cambria"/>
              <a:cs typeface="Cambria"/>
              <a:sym typeface="Cambria"/>
            </a:endParaRPr>
          </a:p>
          <a:p>
            <a:pPr indent="0" lvl="0" marL="0" rtl="0" algn="l">
              <a:lnSpc>
                <a:spcPct val="80000"/>
              </a:lnSpc>
              <a:spcBef>
                <a:spcPts val="480"/>
              </a:spcBef>
              <a:spcAft>
                <a:spcPts val="0"/>
              </a:spcAft>
              <a:buNone/>
            </a:pPr>
            <a:r>
              <a:rPr lang="en-GB">
                <a:latin typeface="Cambria"/>
                <a:ea typeface="Cambria"/>
                <a:cs typeface="Cambria"/>
                <a:sym typeface="Cambria"/>
              </a:rPr>
              <a:t>• Finds the optimal hyperplane that best separates two classes (real vs fake profiles). </a:t>
            </a:r>
            <a:endParaRPr>
              <a:latin typeface="Cambria"/>
              <a:ea typeface="Cambria"/>
              <a:cs typeface="Cambria"/>
              <a:sym typeface="Cambria"/>
            </a:endParaRPr>
          </a:p>
          <a:p>
            <a:pPr indent="0" lvl="0" marL="0" rtl="0" algn="l">
              <a:lnSpc>
                <a:spcPct val="80000"/>
              </a:lnSpc>
              <a:spcBef>
                <a:spcPts val="480"/>
              </a:spcBef>
              <a:spcAft>
                <a:spcPts val="0"/>
              </a:spcAft>
              <a:buNone/>
            </a:pPr>
            <a:r>
              <a:rPr lang="en-GB">
                <a:latin typeface="Cambria"/>
                <a:ea typeface="Cambria"/>
                <a:cs typeface="Cambria"/>
                <a:sym typeface="Cambria"/>
              </a:rPr>
              <a:t>• Maximizes the margin between the nearest data points (support vectors).</a:t>
            </a:r>
            <a:endParaRPr>
              <a:latin typeface="Cambria"/>
              <a:ea typeface="Cambria"/>
              <a:cs typeface="Cambria"/>
              <a:sym typeface="Cambria"/>
            </a:endParaRPr>
          </a:p>
          <a:p>
            <a:pPr indent="0" lvl="0" marL="0" rtl="0" algn="l">
              <a:lnSpc>
                <a:spcPct val="80000"/>
              </a:lnSpc>
              <a:spcBef>
                <a:spcPts val="480"/>
              </a:spcBef>
              <a:spcAft>
                <a:spcPts val="0"/>
              </a:spcAft>
              <a:buNone/>
            </a:pPr>
            <a:r>
              <a:t/>
            </a:r>
            <a:endParaRPr>
              <a:latin typeface="Cambria"/>
              <a:ea typeface="Cambria"/>
              <a:cs typeface="Cambria"/>
              <a:sym typeface="Cambr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3992b850bb8_0_22"/>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g3992b850bb8_0_22"/>
          <p:cNvSpPr txBox="1"/>
          <p:nvPr>
            <p:ph idx="1" type="body"/>
          </p:nvPr>
        </p:nvSpPr>
        <p:spPr>
          <a:xfrm>
            <a:off x="812800" y="1143001"/>
            <a:ext cx="10668000" cy="4953000"/>
          </a:xfrm>
          <a:prstGeom prst="rect">
            <a:avLst/>
          </a:prstGeom>
        </p:spPr>
        <p:txBody>
          <a:bodyPr anchorCtr="0" anchor="t" bIns="45700" lIns="91425" spcFirstLastPara="1" rIns="91425" wrap="square" tIns="45700">
            <a:normAutofit lnSpcReduction="20000"/>
          </a:bodyPr>
          <a:lstStyle/>
          <a:p>
            <a:pPr indent="0" lvl="0" marL="0" rtl="0" algn="l">
              <a:spcBef>
                <a:spcPts val="480"/>
              </a:spcBef>
              <a:spcAft>
                <a:spcPts val="0"/>
              </a:spcAft>
              <a:buNone/>
            </a:pPr>
            <a:r>
              <a:rPr b="1" lang="en-GB">
                <a:latin typeface="Cambria"/>
                <a:ea typeface="Cambria"/>
                <a:cs typeface="Cambria"/>
                <a:sym typeface="Cambria"/>
              </a:rPr>
              <a:t>ANN(Artificial Neural Network) </a:t>
            </a:r>
            <a:endParaRPr b="1">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What is an ANN?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An Artificial Neural Network is a computing model inspired by the structure of the human brain.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Consists of layers of neurons (nodes) interconnected through weights.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Capable of learning complex, nonlinear relationships in data.</a:t>
            </a:r>
            <a:endParaRPr>
              <a:latin typeface="Cambria"/>
              <a:ea typeface="Cambria"/>
              <a:cs typeface="Cambria"/>
              <a:sym typeface="Cambria"/>
            </a:endParaRPr>
          </a:p>
          <a:p>
            <a:pPr indent="0" lvl="0" marL="0" rtl="0" algn="l">
              <a:spcBef>
                <a:spcPts val="480"/>
              </a:spcBef>
              <a:spcAft>
                <a:spcPts val="0"/>
              </a:spcAft>
              <a:buNone/>
            </a:pPr>
            <a:r>
              <a:t/>
            </a:r>
            <a:endParaRPr>
              <a:latin typeface="Cambria"/>
              <a:ea typeface="Cambria"/>
              <a:cs typeface="Cambria"/>
              <a:sym typeface="Cambria"/>
            </a:endParaRPr>
          </a:p>
          <a:p>
            <a:pPr indent="0" lvl="0" marL="0" rtl="0" algn="l">
              <a:spcBef>
                <a:spcPts val="480"/>
              </a:spcBef>
              <a:spcAft>
                <a:spcPts val="0"/>
              </a:spcAft>
              <a:buNone/>
            </a:pPr>
            <a:r>
              <a:rPr b="1" lang="en-GB">
                <a:latin typeface="Cambria"/>
                <a:ea typeface="Cambria"/>
                <a:cs typeface="Cambria"/>
                <a:sym typeface="Cambria"/>
              </a:rPr>
              <a:t>XGBoost </a:t>
            </a:r>
            <a:endParaRPr b="1">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What is XGBoost?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Extreme Gradient Boosting – a powerful boosting algorithm.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Combines weak learners (usually decision trees) in a sequential manner.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Each new model focuses on correcting the errors made by previous ones. </a:t>
            </a:r>
            <a:endParaRPr>
              <a:latin typeface="Cambria"/>
              <a:ea typeface="Cambria"/>
              <a:cs typeface="Cambria"/>
              <a:sym typeface="Cambria"/>
            </a:endParaRPr>
          </a:p>
          <a:p>
            <a:pPr indent="0" lvl="0" marL="0" rtl="0" algn="l">
              <a:spcBef>
                <a:spcPts val="480"/>
              </a:spcBef>
              <a:spcAft>
                <a:spcPts val="0"/>
              </a:spcAft>
              <a:buNone/>
            </a:pPr>
            <a:r>
              <a:rPr lang="en-GB">
                <a:latin typeface="Cambria"/>
                <a:ea typeface="Cambria"/>
                <a:cs typeface="Cambria"/>
                <a:sym typeface="Cambria"/>
              </a:rPr>
              <a:t>• Uses advanced regularization techniques (L1 &amp; L2) to avoid overfitting.</a:t>
            </a:r>
            <a:endParaRPr>
              <a:latin typeface="Cambria"/>
              <a:ea typeface="Cambria"/>
              <a:cs typeface="Cambria"/>
              <a:sym typeface="Cambri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3abbe831ccb_0_0"/>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g3abbe831ccb_0_0"/>
          <p:cNvSpPr txBox="1"/>
          <p:nvPr>
            <p:ph idx="1" type="body"/>
          </p:nvPr>
        </p:nvSpPr>
        <p:spPr>
          <a:xfrm>
            <a:off x="812800" y="1143001"/>
            <a:ext cx="10668000" cy="4953000"/>
          </a:xfrm>
          <a:prstGeom prst="rect">
            <a:avLst/>
          </a:prstGeom>
        </p:spPr>
        <p:txBody>
          <a:bodyPr anchorCtr="0" anchor="t" bIns="45700" lIns="91425" spcFirstLastPara="1" rIns="91425" wrap="square" tIns="45700">
            <a:normAutofit fontScale="77500" lnSpcReduction="20000"/>
          </a:bodyPr>
          <a:lstStyle/>
          <a:p>
            <a:pPr indent="0" lvl="0" marL="0" rtl="0" algn="l">
              <a:spcBef>
                <a:spcPts val="480"/>
              </a:spcBef>
              <a:spcAft>
                <a:spcPts val="0"/>
              </a:spcAft>
              <a:buNone/>
            </a:pPr>
            <a:r>
              <a:rPr lang="en-GB"/>
              <a:t>Random Forest (RF):</a:t>
            </a:r>
            <a:endParaRPr/>
          </a:p>
          <a:p>
            <a:pPr indent="0" lvl="0" marL="0" rtl="0" algn="l">
              <a:spcBef>
                <a:spcPts val="480"/>
              </a:spcBef>
              <a:spcAft>
                <a:spcPts val="0"/>
              </a:spcAft>
              <a:buNone/>
            </a:pPr>
            <a:r>
              <a:rPr lang="en-GB"/>
              <a:t>– Why:RF is an ensemble learning method that builds multiple decision trees and merges their outputs. It is robust to overfitting, works well with both numerical and categorical data, and can effectively capture complex, non-linear interactions between features.</a:t>
            </a:r>
            <a:endParaRPr/>
          </a:p>
          <a:p>
            <a:pPr indent="0" lvl="0" marL="0" rtl="0" algn="l">
              <a:spcBef>
                <a:spcPts val="480"/>
              </a:spcBef>
              <a:spcAft>
                <a:spcPts val="0"/>
              </a:spcAft>
              <a:buNone/>
            </a:pPr>
            <a:r>
              <a:rPr lang="en-GB"/>
              <a:t>– Comparison: </a:t>
            </a:r>
            <a:endParaRPr/>
          </a:p>
          <a:p>
            <a:pPr indent="0" lvl="0" marL="0" rtl="0" algn="l">
              <a:spcBef>
                <a:spcPts val="480"/>
              </a:spcBef>
              <a:spcAft>
                <a:spcPts val="0"/>
              </a:spcAft>
              <a:buNone/>
            </a:pPr>
            <a:r>
              <a:rPr lang="en-GB"/>
              <a:t>• Versus Logistic Regression: While logistic regression is faster and easier to interpret, it may struggle with non linear relationships that RF can capture. </a:t>
            </a:r>
            <a:endParaRPr/>
          </a:p>
          <a:p>
            <a:pPr indent="0" lvl="0" marL="0" rtl="0" algn="l">
              <a:spcBef>
                <a:spcPts val="480"/>
              </a:spcBef>
              <a:spcAft>
                <a:spcPts val="0"/>
              </a:spcAft>
              <a:buNone/>
            </a:pPr>
            <a:r>
              <a:rPr lang="en-GB"/>
              <a:t>• Versus Naïve Bayes: Naïve Bayes is computationally efficient and works well with text data; however, its strong independence assumptions often do not hold in social network data. </a:t>
            </a:r>
            <a:endParaRPr/>
          </a:p>
          <a:p>
            <a:pPr indent="0" lvl="0" marL="0" rtl="0" algn="l">
              <a:spcBef>
                <a:spcPts val="480"/>
              </a:spcBef>
              <a:spcAft>
                <a:spcPts val="0"/>
              </a:spcAft>
              <a:buNone/>
            </a:pPr>
            <a:r>
              <a:rPr lang="en-GB"/>
              <a:t>Support Vector Machines (SVM):</a:t>
            </a:r>
            <a:endParaRPr/>
          </a:p>
          <a:p>
            <a:pPr indent="0" lvl="0" marL="0" rtl="0" algn="l">
              <a:spcBef>
                <a:spcPts val="480"/>
              </a:spcBef>
              <a:spcAft>
                <a:spcPts val="0"/>
              </a:spcAft>
              <a:buNone/>
            </a:pPr>
            <a:r>
              <a:rPr lang="en-GB"/>
              <a:t>– Why:SVM is effective in high-dimensional spaces and can handle non-linear boundaries through kernel functions. It works particularly well with text-based features after vectorization.</a:t>
            </a:r>
            <a:endParaRPr/>
          </a:p>
          <a:p>
            <a:pPr indent="0" lvl="0" marL="0" rtl="0" algn="l">
              <a:spcBef>
                <a:spcPts val="480"/>
              </a:spcBef>
              <a:spcAft>
                <a:spcPts val="0"/>
              </a:spcAft>
              <a:buNone/>
            </a:pPr>
            <a:r>
              <a:rPr lang="en-GB"/>
              <a:t>– Comparison: </a:t>
            </a:r>
            <a:endParaRPr/>
          </a:p>
          <a:p>
            <a:pPr indent="0" lvl="0" marL="0" rtl="0" algn="l">
              <a:spcBef>
                <a:spcPts val="480"/>
              </a:spcBef>
              <a:spcAft>
                <a:spcPts val="0"/>
              </a:spcAft>
              <a:buNone/>
            </a:pPr>
            <a:r>
              <a:rPr lang="en-GB"/>
              <a:t>• Versus Decision Trees: While decision trees are easy to interpret, SVM generally provides a more stable decision boundary when the feature space is complex</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3abbe831ccb_0_5"/>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g3abbe831ccb_0_5"/>
          <p:cNvSpPr txBox="1"/>
          <p:nvPr>
            <p:ph idx="1" type="body"/>
          </p:nvPr>
        </p:nvSpPr>
        <p:spPr>
          <a:xfrm>
            <a:off x="812800" y="1143001"/>
            <a:ext cx="10668000" cy="4953000"/>
          </a:xfrm>
          <a:prstGeom prst="rect">
            <a:avLst/>
          </a:prstGeom>
        </p:spPr>
        <p:txBody>
          <a:bodyPr anchorCtr="0" anchor="t" bIns="45700" lIns="91425" spcFirstLastPara="1" rIns="91425" wrap="square" tIns="45700">
            <a:normAutofit fontScale="77500" lnSpcReduction="20000"/>
          </a:bodyPr>
          <a:lstStyle/>
          <a:p>
            <a:pPr indent="0" lvl="0" marL="0" rtl="0" algn="l">
              <a:spcBef>
                <a:spcPts val="480"/>
              </a:spcBef>
              <a:spcAft>
                <a:spcPts val="0"/>
              </a:spcAft>
              <a:buNone/>
            </a:pPr>
            <a:r>
              <a:rPr lang="en-GB"/>
              <a:t>ANN(Artificial neural network) </a:t>
            </a:r>
            <a:endParaRPr/>
          </a:p>
          <a:p>
            <a:pPr indent="0" lvl="0" marL="0" rtl="0" algn="l">
              <a:spcBef>
                <a:spcPts val="480"/>
              </a:spcBef>
              <a:spcAft>
                <a:spcPts val="0"/>
              </a:spcAft>
              <a:buNone/>
            </a:pPr>
            <a:r>
              <a:rPr lang="en-GB"/>
              <a:t>Why: ANN is inspired by the human brain’s neural structure. It uses layers of interconnected neurons to model and learn complex, nonlinear patterns. In the context of fake profile detection, ANN is especially valuable for capturing hidden patterns in user behavior and engagement metrics. </a:t>
            </a:r>
            <a:endParaRPr/>
          </a:p>
          <a:p>
            <a:pPr indent="0" lvl="0" marL="0" rtl="0" algn="l">
              <a:spcBef>
                <a:spcPts val="480"/>
              </a:spcBef>
              <a:spcAft>
                <a:spcPts val="0"/>
              </a:spcAft>
              <a:buNone/>
            </a:pPr>
            <a:r>
              <a:rPr lang="en-GB"/>
              <a:t>Comparison: </a:t>
            </a:r>
            <a:endParaRPr/>
          </a:p>
          <a:p>
            <a:pPr indent="0" lvl="0" marL="0" rtl="0" algn="l">
              <a:spcBef>
                <a:spcPts val="480"/>
              </a:spcBef>
              <a:spcAft>
                <a:spcPts val="0"/>
              </a:spcAft>
              <a:buNone/>
            </a:pPr>
            <a:r>
              <a:rPr lang="en-GB"/>
              <a:t>• Versus Naïve Bayes: Naïve Bayes assumes feature independence and often falls short on complex data; ANN thrives on discovering dependencies and nonlinear relationships. </a:t>
            </a:r>
            <a:endParaRPr/>
          </a:p>
          <a:p>
            <a:pPr indent="0" lvl="0" marL="0" rtl="0" algn="l">
              <a:spcBef>
                <a:spcPts val="480"/>
              </a:spcBef>
              <a:spcAft>
                <a:spcPts val="0"/>
              </a:spcAft>
              <a:buNone/>
            </a:pPr>
            <a:r>
              <a:t/>
            </a:r>
            <a:endParaRPr/>
          </a:p>
          <a:p>
            <a:pPr indent="0" lvl="0" marL="0" rtl="0" algn="l">
              <a:spcBef>
                <a:spcPts val="480"/>
              </a:spcBef>
              <a:spcAft>
                <a:spcPts val="0"/>
              </a:spcAft>
              <a:buNone/>
            </a:pPr>
            <a:r>
              <a:rPr lang="en-GB"/>
              <a:t>Extreme Gradient Boosting (XGBoost): </a:t>
            </a:r>
            <a:endParaRPr/>
          </a:p>
          <a:p>
            <a:pPr indent="0" lvl="0" marL="0" rtl="0" algn="l">
              <a:spcBef>
                <a:spcPts val="480"/>
              </a:spcBef>
              <a:spcAft>
                <a:spcPts val="0"/>
              </a:spcAft>
              <a:buNone/>
            </a:pPr>
            <a:r>
              <a:rPr lang="en-GB"/>
              <a:t>Why: XGBoost is a powerful and efficient implementation of gradient-boosted decision trees. It builds models sequentially, where each model corrects the errors of its predecessor. It includes regularization to reduce overfitting and supports parallel computation, making it ideal for high-accuracy, real-world applications.</a:t>
            </a:r>
            <a:endParaRPr/>
          </a:p>
          <a:p>
            <a:pPr indent="0" lvl="0" marL="0" rtl="0" algn="l">
              <a:spcBef>
                <a:spcPts val="480"/>
              </a:spcBef>
              <a:spcAft>
                <a:spcPts val="0"/>
              </a:spcAft>
              <a:buNone/>
            </a:pPr>
            <a:r>
              <a:rPr lang="en-GB"/>
              <a:t> Comparison: </a:t>
            </a:r>
            <a:endParaRPr/>
          </a:p>
          <a:p>
            <a:pPr indent="0" lvl="0" marL="0" rtl="0" algn="l">
              <a:spcBef>
                <a:spcPts val="480"/>
              </a:spcBef>
              <a:spcAft>
                <a:spcPts val="0"/>
              </a:spcAft>
              <a:buNone/>
            </a:pPr>
            <a:r>
              <a:rPr lang="en-GB"/>
              <a:t>• Versus Logistic Regression: Logistic regression is simple and interpretable but struggles with feature interactions and nonlinearity, which XGBoost handles natively and efficiently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g3992b850bb8_0_27"/>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t>Technologies Used:</a:t>
            </a:r>
            <a:endParaRPr/>
          </a:p>
        </p:txBody>
      </p:sp>
      <p:sp>
        <p:nvSpPr>
          <p:cNvPr id="187" name="Google Shape;187;g3992b850bb8_0_27"/>
          <p:cNvSpPr txBox="1"/>
          <p:nvPr>
            <p:ph idx="1" type="body"/>
          </p:nvPr>
        </p:nvSpPr>
        <p:spPr>
          <a:xfrm>
            <a:off x="639550" y="1058950"/>
            <a:ext cx="11014500" cy="4953000"/>
          </a:xfrm>
          <a:prstGeom prst="rect">
            <a:avLst/>
          </a:prstGeom>
        </p:spPr>
        <p:txBody>
          <a:bodyPr anchorCtr="0" anchor="t" bIns="45700" lIns="91425" spcFirstLastPara="1" rIns="91425" wrap="square" tIns="45700">
            <a:noAutofit/>
          </a:bodyPr>
          <a:lstStyle/>
          <a:p>
            <a:pPr indent="0" lvl="0" marL="0" rtl="0" algn="l">
              <a:lnSpc>
                <a:spcPct val="90000"/>
              </a:lnSpc>
              <a:spcBef>
                <a:spcPts val="480"/>
              </a:spcBef>
              <a:spcAft>
                <a:spcPts val="0"/>
              </a:spcAft>
              <a:buSzPts val="852"/>
              <a:buNone/>
            </a:pPr>
            <a:r>
              <a:rPr b="1" lang="en-GB" sz="2043">
                <a:latin typeface="Cambria"/>
                <a:ea typeface="Cambria"/>
                <a:cs typeface="Cambria"/>
                <a:sym typeface="Cambria"/>
              </a:rPr>
              <a:t>Frontend Technologies: </a:t>
            </a:r>
            <a:endParaRPr b="1" sz="2043">
              <a:latin typeface="Cambria"/>
              <a:ea typeface="Cambria"/>
              <a:cs typeface="Cambria"/>
              <a:sym typeface="Cambria"/>
            </a:endParaRPr>
          </a:p>
          <a:p>
            <a:pPr indent="0" lvl="0" marL="0" rtl="0" algn="l">
              <a:lnSpc>
                <a:spcPct val="90000"/>
              </a:lnSpc>
              <a:spcBef>
                <a:spcPts val="480"/>
              </a:spcBef>
              <a:spcAft>
                <a:spcPts val="0"/>
              </a:spcAft>
              <a:buSzPts val="852"/>
              <a:buNone/>
            </a:pPr>
            <a:r>
              <a:rPr b="1" lang="en-GB" sz="2043">
                <a:latin typeface="Cambria"/>
                <a:ea typeface="Cambria"/>
                <a:cs typeface="Cambria"/>
                <a:sym typeface="Cambria"/>
              </a:rPr>
              <a:t>HTML &amp; CSS:</a:t>
            </a:r>
            <a:r>
              <a:rPr lang="en-GB" sz="2043">
                <a:latin typeface="Cambria"/>
                <a:ea typeface="Cambria"/>
                <a:cs typeface="Cambria"/>
                <a:sym typeface="Cambria"/>
              </a:rPr>
              <a:t>Structure and design of the web interface. </a:t>
            </a:r>
            <a:endParaRPr sz="2043">
              <a:latin typeface="Cambria"/>
              <a:ea typeface="Cambria"/>
              <a:cs typeface="Cambria"/>
              <a:sym typeface="Cambria"/>
            </a:endParaRPr>
          </a:p>
          <a:p>
            <a:pPr indent="0" lvl="0" marL="0" rtl="0" algn="l">
              <a:lnSpc>
                <a:spcPct val="90000"/>
              </a:lnSpc>
              <a:spcBef>
                <a:spcPts val="480"/>
              </a:spcBef>
              <a:spcAft>
                <a:spcPts val="0"/>
              </a:spcAft>
              <a:buSzPts val="852"/>
              <a:buNone/>
            </a:pPr>
            <a:r>
              <a:rPr b="1" lang="en-GB" sz="2043">
                <a:latin typeface="Cambria"/>
                <a:ea typeface="Cambria"/>
                <a:cs typeface="Cambria"/>
                <a:sym typeface="Cambria"/>
              </a:rPr>
              <a:t>JavaScript:</a:t>
            </a:r>
            <a:r>
              <a:rPr lang="en-GB" sz="2043">
                <a:latin typeface="Cambria"/>
                <a:ea typeface="Cambria"/>
                <a:cs typeface="Cambria"/>
                <a:sym typeface="Cambria"/>
              </a:rPr>
              <a:t> Enhances interactivity and handles dynamic updates. </a:t>
            </a:r>
            <a:endParaRPr sz="2043">
              <a:latin typeface="Cambria"/>
              <a:ea typeface="Cambria"/>
              <a:cs typeface="Cambria"/>
              <a:sym typeface="Cambria"/>
            </a:endParaRPr>
          </a:p>
          <a:p>
            <a:pPr indent="0" lvl="0" marL="0" rtl="0" algn="l">
              <a:lnSpc>
                <a:spcPct val="90000"/>
              </a:lnSpc>
              <a:spcBef>
                <a:spcPts val="480"/>
              </a:spcBef>
              <a:spcAft>
                <a:spcPts val="0"/>
              </a:spcAft>
              <a:buSzPts val="852"/>
              <a:buNone/>
            </a:pPr>
            <a:r>
              <a:t/>
            </a:r>
            <a:endParaRPr sz="2043">
              <a:latin typeface="Cambria"/>
              <a:ea typeface="Cambria"/>
              <a:cs typeface="Cambria"/>
              <a:sym typeface="Cambria"/>
            </a:endParaRPr>
          </a:p>
          <a:p>
            <a:pPr indent="0" lvl="0" marL="0" rtl="0" algn="l">
              <a:lnSpc>
                <a:spcPct val="90000"/>
              </a:lnSpc>
              <a:spcBef>
                <a:spcPts val="480"/>
              </a:spcBef>
              <a:spcAft>
                <a:spcPts val="0"/>
              </a:spcAft>
              <a:buSzPts val="852"/>
              <a:buNone/>
            </a:pPr>
            <a:r>
              <a:rPr b="1" lang="en-GB" sz="2043">
                <a:latin typeface="Cambria"/>
                <a:ea typeface="Cambria"/>
                <a:cs typeface="Cambria"/>
                <a:sym typeface="Cambria"/>
              </a:rPr>
              <a:t>Backend Technologies:</a:t>
            </a:r>
            <a:endParaRPr b="1" sz="2043">
              <a:latin typeface="Cambria"/>
              <a:ea typeface="Cambria"/>
              <a:cs typeface="Cambria"/>
              <a:sym typeface="Cambria"/>
            </a:endParaRPr>
          </a:p>
          <a:p>
            <a:pPr indent="0" lvl="0" marL="0" rtl="0" algn="l">
              <a:lnSpc>
                <a:spcPct val="90000"/>
              </a:lnSpc>
              <a:spcBef>
                <a:spcPts val="480"/>
              </a:spcBef>
              <a:spcAft>
                <a:spcPts val="0"/>
              </a:spcAft>
              <a:buSzPts val="852"/>
              <a:buNone/>
            </a:pPr>
            <a:r>
              <a:rPr b="1" lang="en-GB" sz="2043">
                <a:latin typeface="Cambria"/>
                <a:ea typeface="Cambria"/>
                <a:cs typeface="Cambria"/>
                <a:sym typeface="Cambria"/>
              </a:rPr>
              <a:t>Django (Python Web Framework):</a:t>
            </a:r>
            <a:r>
              <a:rPr lang="en-GB" sz="2043">
                <a:latin typeface="Cambria"/>
                <a:ea typeface="Cambria"/>
                <a:cs typeface="Cambria"/>
                <a:sym typeface="Cambria"/>
              </a:rPr>
              <a:t> Handles user interactions, machine learning model integration, and blockchain transactions. </a:t>
            </a:r>
            <a:endParaRPr sz="2043">
              <a:latin typeface="Cambria"/>
              <a:ea typeface="Cambria"/>
              <a:cs typeface="Cambria"/>
              <a:sym typeface="Cambria"/>
            </a:endParaRPr>
          </a:p>
          <a:p>
            <a:pPr indent="0" lvl="0" marL="0" rtl="0" algn="l">
              <a:lnSpc>
                <a:spcPct val="90000"/>
              </a:lnSpc>
              <a:spcBef>
                <a:spcPts val="480"/>
              </a:spcBef>
              <a:spcAft>
                <a:spcPts val="0"/>
              </a:spcAft>
              <a:buSzPts val="852"/>
              <a:buNone/>
            </a:pPr>
            <a:r>
              <a:rPr b="1" lang="en-GB" sz="2043">
                <a:latin typeface="Cambria"/>
                <a:ea typeface="Cambria"/>
                <a:cs typeface="Cambria"/>
                <a:sym typeface="Cambria"/>
              </a:rPr>
              <a:t>Python: </a:t>
            </a:r>
            <a:r>
              <a:rPr lang="en-GB" sz="2043">
                <a:latin typeface="Cambria"/>
                <a:ea typeface="Cambria"/>
                <a:cs typeface="Cambria"/>
                <a:sym typeface="Cambria"/>
              </a:rPr>
              <a:t>Used for backend logic, machine learning model execution, and blockchain communication. </a:t>
            </a:r>
            <a:endParaRPr sz="2043">
              <a:latin typeface="Cambria"/>
              <a:ea typeface="Cambria"/>
              <a:cs typeface="Cambria"/>
              <a:sym typeface="Cambria"/>
            </a:endParaRPr>
          </a:p>
          <a:p>
            <a:pPr indent="0" lvl="0" marL="0" rtl="0" algn="l">
              <a:lnSpc>
                <a:spcPct val="90000"/>
              </a:lnSpc>
              <a:spcBef>
                <a:spcPts val="480"/>
              </a:spcBef>
              <a:spcAft>
                <a:spcPts val="0"/>
              </a:spcAft>
              <a:buSzPts val="852"/>
              <a:buNone/>
            </a:pPr>
            <a:r>
              <a:t/>
            </a:r>
            <a:endParaRPr sz="2043">
              <a:latin typeface="Cambria"/>
              <a:ea typeface="Cambria"/>
              <a:cs typeface="Cambria"/>
              <a:sym typeface="Cambria"/>
            </a:endParaRPr>
          </a:p>
          <a:p>
            <a:pPr indent="0" lvl="0" marL="0" rtl="0" algn="l">
              <a:lnSpc>
                <a:spcPct val="90000"/>
              </a:lnSpc>
              <a:spcBef>
                <a:spcPts val="480"/>
              </a:spcBef>
              <a:spcAft>
                <a:spcPts val="0"/>
              </a:spcAft>
              <a:buSzPts val="852"/>
              <a:buNone/>
            </a:pPr>
            <a:r>
              <a:rPr b="1" lang="en-GB" sz="2043">
                <a:latin typeface="Cambria"/>
                <a:ea typeface="Cambria"/>
                <a:cs typeface="Cambria"/>
                <a:sym typeface="Cambria"/>
              </a:rPr>
              <a:t>Machine Learning Technologies: </a:t>
            </a:r>
            <a:endParaRPr b="1" sz="2043">
              <a:latin typeface="Cambria"/>
              <a:ea typeface="Cambria"/>
              <a:cs typeface="Cambria"/>
              <a:sym typeface="Cambria"/>
            </a:endParaRPr>
          </a:p>
          <a:p>
            <a:pPr indent="0" lvl="0" marL="0" rtl="0" algn="l">
              <a:lnSpc>
                <a:spcPct val="90000"/>
              </a:lnSpc>
              <a:spcBef>
                <a:spcPts val="480"/>
              </a:spcBef>
              <a:spcAft>
                <a:spcPts val="0"/>
              </a:spcAft>
              <a:buSzPts val="852"/>
              <a:buNone/>
            </a:pPr>
            <a:r>
              <a:rPr b="1" lang="en-GB" sz="2043">
                <a:latin typeface="Cambria"/>
                <a:ea typeface="Cambria"/>
                <a:cs typeface="Cambria"/>
                <a:sym typeface="Cambria"/>
              </a:rPr>
              <a:t>Scikit-learn:</a:t>
            </a:r>
            <a:r>
              <a:rPr lang="en-GB" sz="2043">
                <a:latin typeface="Cambria"/>
                <a:ea typeface="Cambria"/>
                <a:cs typeface="Cambria"/>
                <a:sym typeface="Cambria"/>
              </a:rPr>
              <a:t> Implements classification algorithms such as Random Forest, Support Vector Machine (SVM), and Artificial Neural Networks (ANN) for detecting fake profiles. </a:t>
            </a:r>
            <a:endParaRPr sz="2043">
              <a:latin typeface="Cambria"/>
              <a:ea typeface="Cambria"/>
              <a:cs typeface="Cambria"/>
              <a:sym typeface="Cambria"/>
            </a:endParaRPr>
          </a:p>
          <a:p>
            <a:pPr indent="0" lvl="0" marL="0" rtl="0" algn="l">
              <a:lnSpc>
                <a:spcPct val="90000"/>
              </a:lnSpc>
              <a:spcBef>
                <a:spcPts val="480"/>
              </a:spcBef>
              <a:spcAft>
                <a:spcPts val="0"/>
              </a:spcAft>
              <a:buSzPts val="852"/>
              <a:buNone/>
            </a:pPr>
            <a:r>
              <a:rPr b="1" lang="en-GB" sz="2043">
                <a:latin typeface="Cambria"/>
                <a:ea typeface="Cambria"/>
                <a:cs typeface="Cambria"/>
                <a:sym typeface="Cambria"/>
              </a:rPr>
              <a:t>pandas &amp; numpy:</a:t>
            </a:r>
            <a:r>
              <a:rPr lang="en-GB" sz="2043">
                <a:latin typeface="Cambria"/>
                <a:ea typeface="Cambria"/>
                <a:cs typeface="Cambria"/>
                <a:sym typeface="Cambria"/>
              </a:rPr>
              <a:t> Process and structure user data for model prediction. </a:t>
            </a:r>
            <a:endParaRPr sz="2043">
              <a:latin typeface="Cambria"/>
              <a:ea typeface="Cambria"/>
              <a:cs typeface="Cambria"/>
              <a:sym typeface="Cambria"/>
            </a:endParaRPr>
          </a:p>
          <a:p>
            <a:pPr indent="0" lvl="0" marL="0" rtl="0" algn="l">
              <a:lnSpc>
                <a:spcPct val="90000"/>
              </a:lnSpc>
              <a:spcBef>
                <a:spcPts val="480"/>
              </a:spcBef>
              <a:spcAft>
                <a:spcPts val="0"/>
              </a:spcAft>
              <a:buSzPts val="852"/>
              <a:buNone/>
            </a:pPr>
            <a:r>
              <a:rPr b="1" lang="en-GB" sz="2043">
                <a:latin typeface="Cambria"/>
                <a:ea typeface="Cambria"/>
                <a:cs typeface="Cambria"/>
                <a:sym typeface="Cambria"/>
              </a:rPr>
              <a:t>pickle: </a:t>
            </a:r>
            <a:r>
              <a:rPr lang="en-GB" sz="2043">
                <a:latin typeface="Cambria"/>
                <a:ea typeface="Cambria"/>
                <a:cs typeface="Cambria"/>
                <a:sym typeface="Cambria"/>
              </a:rPr>
              <a:t>Saves and loads trained models for efficient execution. </a:t>
            </a:r>
            <a:endParaRPr sz="2043">
              <a:latin typeface="Cambria"/>
              <a:ea typeface="Cambria"/>
              <a:cs typeface="Cambria"/>
              <a:sym typeface="Cambria"/>
            </a:endParaRPr>
          </a:p>
          <a:p>
            <a:pPr indent="0" lvl="0" marL="0" rtl="0" algn="l">
              <a:lnSpc>
                <a:spcPct val="90000"/>
              </a:lnSpc>
              <a:spcBef>
                <a:spcPts val="480"/>
              </a:spcBef>
              <a:spcAft>
                <a:spcPts val="0"/>
              </a:spcAft>
              <a:buSzPts val="852"/>
              <a:buNone/>
            </a:pPr>
            <a:r>
              <a:t/>
            </a:r>
            <a:endParaRPr sz="2043">
              <a:latin typeface="Cambria"/>
              <a:ea typeface="Cambria"/>
              <a:cs typeface="Cambria"/>
              <a:sym typeface="Cambri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37cdb6ed61c_1_16"/>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
        <p:nvSpPr>
          <p:cNvPr id="193" name="Google Shape;193;g37cdb6ed61c_1_16"/>
          <p:cNvSpPr txBox="1"/>
          <p:nvPr/>
        </p:nvSpPr>
        <p:spPr>
          <a:xfrm>
            <a:off x="1247450" y="899988"/>
            <a:ext cx="86589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2200">
              <a:solidFill>
                <a:schemeClr val="dk1"/>
              </a:solidFill>
              <a:latin typeface="Times New Roman"/>
              <a:ea typeface="Times New Roman"/>
              <a:cs typeface="Times New Roman"/>
              <a:sym typeface="Times New Roman"/>
            </a:endParaRPr>
          </a:p>
        </p:txBody>
      </p:sp>
      <p:sp>
        <p:nvSpPr>
          <p:cNvPr id="194" name="Google Shape;194;g37cdb6ed61c_1_16"/>
          <p:cNvSpPr txBox="1"/>
          <p:nvPr/>
        </p:nvSpPr>
        <p:spPr>
          <a:xfrm>
            <a:off x="690425" y="1207325"/>
            <a:ext cx="11191800" cy="2632200"/>
          </a:xfrm>
          <a:prstGeom prst="rect">
            <a:avLst/>
          </a:prstGeom>
          <a:noFill/>
          <a:ln>
            <a:noFill/>
          </a:ln>
        </p:spPr>
        <p:txBody>
          <a:bodyPr anchorCtr="0" anchor="t" bIns="91425" lIns="91425" spcFirstLastPara="1" rIns="91425" wrap="square" tIns="91425">
            <a:spAutoFit/>
          </a:bodyPr>
          <a:lstStyle/>
          <a:p>
            <a:pPr indent="0" lvl="0" marL="0" rtl="0" algn="l">
              <a:spcBef>
                <a:spcPts val="480"/>
              </a:spcBef>
              <a:spcAft>
                <a:spcPts val="0"/>
              </a:spcAft>
              <a:buClr>
                <a:schemeClr val="dk1"/>
              </a:buClr>
              <a:buSzPts val="1100"/>
              <a:buFont typeface="Arial"/>
              <a:buNone/>
            </a:pPr>
            <a:r>
              <a:rPr b="1" lang="en-GB" sz="2100">
                <a:solidFill>
                  <a:schemeClr val="dk1"/>
                </a:solidFill>
                <a:latin typeface="Cambria"/>
                <a:ea typeface="Cambria"/>
                <a:cs typeface="Cambria"/>
                <a:sym typeface="Cambria"/>
              </a:rPr>
              <a:t>Machine Learning Models:</a:t>
            </a:r>
            <a:r>
              <a:rPr lang="en-GB" sz="2100">
                <a:solidFill>
                  <a:schemeClr val="dk1"/>
                </a:solidFill>
                <a:latin typeface="Cambria"/>
                <a:ea typeface="Cambria"/>
                <a:cs typeface="Cambria"/>
                <a:sym typeface="Cambria"/>
              </a:rPr>
              <a:t> </a:t>
            </a:r>
            <a:endParaRPr sz="2100">
              <a:solidFill>
                <a:schemeClr val="dk1"/>
              </a:solidFill>
              <a:latin typeface="Cambria"/>
              <a:ea typeface="Cambria"/>
              <a:cs typeface="Cambria"/>
              <a:sym typeface="Cambria"/>
            </a:endParaRPr>
          </a:p>
          <a:p>
            <a:pPr indent="0" lvl="0" marL="0" rtl="0" algn="l">
              <a:spcBef>
                <a:spcPts val="480"/>
              </a:spcBef>
              <a:spcAft>
                <a:spcPts val="0"/>
              </a:spcAft>
              <a:buClr>
                <a:schemeClr val="dk1"/>
              </a:buClr>
              <a:buSzPts val="1100"/>
              <a:buFont typeface="Arial"/>
              <a:buNone/>
            </a:pPr>
            <a:r>
              <a:rPr b="1" lang="en-GB" sz="2100">
                <a:solidFill>
                  <a:schemeClr val="dk1"/>
                </a:solidFill>
                <a:latin typeface="Cambria"/>
                <a:ea typeface="Cambria"/>
                <a:cs typeface="Cambria"/>
                <a:sym typeface="Cambria"/>
              </a:rPr>
              <a:t>Random Forest (RF): </a:t>
            </a:r>
            <a:r>
              <a:rPr lang="en-GB" sz="2100">
                <a:solidFill>
                  <a:schemeClr val="dk1"/>
                </a:solidFill>
                <a:latin typeface="Cambria"/>
                <a:ea typeface="Cambria"/>
                <a:cs typeface="Cambria"/>
                <a:sym typeface="Cambria"/>
              </a:rPr>
              <a:t>An ensemble learning method based on decision trees that effectively handles large datasets and captures non-linear relationships. </a:t>
            </a:r>
            <a:endParaRPr sz="2100">
              <a:solidFill>
                <a:schemeClr val="dk1"/>
              </a:solidFill>
              <a:latin typeface="Cambria"/>
              <a:ea typeface="Cambria"/>
              <a:cs typeface="Cambria"/>
              <a:sym typeface="Cambria"/>
            </a:endParaRPr>
          </a:p>
          <a:p>
            <a:pPr indent="0" lvl="0" marL="0" rtl="0" algn="l">
              <a:spcBef>
                <a:spcPts val="480"/>
              </a:spcBef>
              <a:spcAft>
                <a:spcPts val="0"/>
              </a:spcAft>
              <a:buClr>
                <a:schemeClr val="dk1"/>
              </a:buClr>
              <a:buSzPts val="1100"/>
              <a:buFont typeface="Arial"/>
              <a:buNone/>
            </a:pPr>
            <a:r>
              <a:rPr b="1" lang="en-GB" sz="2100">
                <a:solidFill>
                  <a:schemeClr val="dk1"/>
                </a:solidFill>
                <a:latin typeface="Cambria"/>
                <a:ea typeface="Cambria"/>
                <a:cs typeface="Cambria"/>
                <a:sym typeface="Cambria"/>
              </a:rPr>
              <a:t>Support Vector Machine (SVM):</a:t>
            </a:r>
            <a:r>
              <a:rPr lang="en-GB" sz="2100">
                <a:solidFill>
                  <a:schemeClr val="dk1"/>
                </a:solidFill>
                <a:latin typeface="Cambria"/>
                <a:ea typeface="Cambria"/>
                <a:cs typeface="Cambria"/>
                <a:sym typeface="Cambria"/>
              </a:rPr>
              <a:t> A supervised classification algorithm that identifies fake profiles based on feature analysis. </a:t>
            </a:r>
            <a:endParaRPr sz="2100">
              <a:solidFill>
                <a:schemeClr val="dk1"/>
              </a:solidFill>
              <a:latin typeface="Cambria"/>
              <a:ea typeface="Cambria"/>
              <a:cs typeface="Cambria"/>
              <a:sym typeface="Cambria"/>
            </a:endParaRPr>
          </a:p>
          <a:p>
            <a:pPr indent="0" lvl="0" marL="0" rtl="0" algn="l">
              <a:spcBef>
                <a:spcPts val="480"/>
              </a:spcBef>
              <a:spcAft>
                <a:spcPts val="0"/>
              </a:spcAft>
              <a:buClr>
                <a:schemeClr val="dk1"/>
              </a:buClr>
              <a:buSzPts val="1100"/>
              <a:buFont typeface="Arial"/>
              <a:buNone/>
            </a:pPr>
            <a:r>
              <a:rPr b="1" lang="en-GB" sz="2100">
                <a:solidFill>
                  <a:schemeClr val="dk1"/>
                </a:solidFill>
                <a:latin typeface="Cambria"/>
                <a:ea typeface="Cambria"/>
                <a:cs typeface="Cambria"/>
                <a:sym typeface="Cambria"/>
              </a:rPr>
              <a:t>Artificial Neural Network (ANN):</a:t>
            </a:r>
            <a:r>
              <a:rPr lang="en-GB" sz="2100">
                <a:solidFill>
                  <a:schemeClr val="dk1"/>
                </a:solidFill>
                <a:latin typeface="Cambria"/>
                <a:ea typeface="Cambria"/>
                <a:cs typeface="Cambria"/>
                <a:sym typeface="Cambria"/>
              </a:rPr>
              <a:t> A deep learning model that captures complex patterns in user profiles, improving detection accuracy over time. </a:t>
            </a:r>
            <a:endParaRPr b="1" sz="1800">
              <a:solidFill>
                <a:schemeClr val="dk1"/>
              </a:solidFill>
              <a:latin typeface="Cambria"/>
              <a:ea typeface="Cambria"/>
              <a:cs typeface="Cambria"/>
              <a:sym typeface="Cambri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37cdb6ed61c_1_10"/>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latin typeface="Times New Roman"/>
                <a:ea typeface="Times New Roman"/>
                <a:cs typeface="Times New Roman"/>
                <a:sym typeface="Times New Roman"/>
              </a:rPr>
              <a:t>Architecture Diagram</a:t>
            </a:r>
            <a:endParaRPr>
              <a:latin typeface="Times New Roman"/>
              <a:ea typeface="Times New Roman"/>
              <a:cs typeface="Times New Roman"/>
              <a:sym typeface="Times New Roman"/>
            </a:endParaRPr>
          </a:p>
        </p:txBody>
      </p:sp>
      <p:sp>
        <p:nvSpPr>
          <p:cNvPr id="200" name="Google Shape;200;g37cdb6ed61c_1_10"/>
          <p:cNvSpPr txBox="1"/>
          <p:nvPr>
            <p:ph idx="1" type="body"/>
          </p:nvPr>
        </p:nvSpPr>
        <p:spPr>
          <a:xfrm rot="10800000">
            <a:off x="11480547" y="6096026"/>
            <a:ext cx="187200" cy="48000"/>
          </a:xfrm>
          <a:prstGeom prst="rect">
            <a:avLst/>
          </a:prstGeom>
        </p:spPr>
        <p:txBody>
          <a:bodyPr anchorCtr="0" anchor="t" bIns="45700" lIns="91425" spcFirstLastPara="1" rIns="91425" wrap="square" tIns="45700">
            <a:normAutofit fontScale="25000" lnSpcReduction="20000"/>
          </a:bodyPr>
          <a:lstStyle/>
          <a:p>
            <a:pPr indent="0" lvl="0" marL="0" rtl="0" algn="l">
              <a:spcBef>
                <a:spcPts val="480"/>
              </a:spcBef>
              <a:spcAft>
                <a:spcPts val="0"/>
              </a:spcAft>
              <a:buNone/>
            </a:pPr>
            <a:r>
              <a:t/>
            </a:r>
            <a:endParaRPr/>
          </a:p>
        </p:txBody>
      </p:sp>
      <p:sp>
        <p:nvSpPr>
          <p:cNvPr id="201" name="Google Shape;201;g37cdb6ed61c_1_10"/>
          <p:cNvSpPr txBox="1"/>
          <p:nvPr/>
        </p:nvSpPr>
        <p:spPr>
          <a:xfrm>
            <a:off x="3527775" y="3270750"/>
            <a:ext cx="40671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Cambria"/>
              <a:ea typeface="Cambria"/>
              <a:cs typeface="Cambria"/>
              <a:sym typeface="Cambria"/>
            </a:endParaRPr>
          </a:p>
        </p:txBody>
      </p:sp>
      <p:sp>
        <p:nvSpPr>
          <p:cNvPr id="202" name="Google Shape;202;g37cdb6ed61c_1_10"/>
          <p:cNvSpPr txBox="1"/>
          <p:nvPr/>
        </p:nvSpPr>
        <p:spPr>
          <a:xfrm>
            <a:off x="4858250" y="5780525"/>
            <a:ext cx="27366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Cambria"/>
              <a:ea typeface="Cambria"/>
              <a:cs typeface="Cambria"/>
              <a:sym typeface="Cambria"/>
            </a:endParaRPr>
          </a:p>
        </p:txBody>
      </p:sp>
      <p:pic>
        <p:nvPicPr>
          <p:cNvPr id="203" name="Google Shape;203;g37cdb6ed61c_1_10" title="Screenshot 2025-11-11 210053.png"/>
          <p:cNvPicPr preferRelativeResize="0"/>
          <p:nvPr/>
        </p:nvPicPr>
        <p:blipFill>
          <a:blip r:embed="rId3">
            <a:alphaModFix/>
          </a:blip>
          <a:stretch>
            <a:fillRect/>
          </a:stretch>
        </p:blipFill>
        <p:spPr>
          <a:xfrm>
            <a:off x="3113675" y="998600"/>
            <a:ext cx="5238750" cy="51454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g3992b850bb8_0_45"/>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t>Screenshots of the project</a:t>
            </a:r>
            <a:endParaRPr/>
          </a:p>
        </p:txBody>
      </p:sp>
      <p:sp>
        <p:nvSpPr>
          <p:cNvPr id="209" name="Google Shape;209;g3992b850bb8_0_45"/>
          <p:cNvSpPr txBox="1"/>
          <p:nvPr>
            <p:ph idx="1" type="body"/>
          </p:nvPr>
        </p:nvSpPr>
        <p:spPr>
          <a:xfrm>
            <a:off x="812800" y="1143001"/>
            <a:ext cx="10668000" cy="4953000"/>
          </a:xfrm>
          <a:prstGeom prst="rect">
            <a:avLst/>
          </a:prstGeom>
        </p:spPr>
        <p:txBody>
          <a:bodyPr anchorCtr="0" anchor="t" bIns="45700" lIns="91425" spcFirstLastPara="1" rIns="91425" wrap="square" tIns="45700">
            <a:normAutofit/>
          </a:bodyPr>
          <a:lstStyle/>
          <a:p>
            <a:pPr indent="0" lvl="0" marL="0" rtl="0" algn="l">
              <a:spcBef>
                <a:spcPts val="480"/>
              </a:spcBef>
              <a:spcAft>
                <a:spcPts val="0"/>
              </a:spcAft>
              <a:buNone/>
            </a:pPr>
            <a:r>
              <a:t/>
            </a:r>
            <a:endParaRPr/>
          </a:p>
        </p:txBody>
      </p:sp>
      <p:pic>
        <p:nvPicPr>
          <p:cNvPr id="210" name="Google Shape;210;g3992b850bb8_0_45" title="pro1.png"/>
          <p:cNvPicPr preferRelativeResize="0"/>
          <p:nvPr/>
        </p:nvPicPr>
        <p:blipFill>
          <a:blip r:embed="rId3">
            <a:alphaModFix/>
          </a:blip>
          <a:stretch>
            <a:fillRect/>
          </a:stretch>
        </p:blipFill>
        <p:spPr>
          <a:xfrm>
            <a:off x="529400" y="1143000"/>
            <a:ext cx="5210949" cy="3110474"/>
          </a:xfrm>
          <a:prstGeom prst="rect">
            <a:avLst/>
          </a:prstGeom>
          <a:noFill/>
          <a:ln>
            <a:noFill/>
          </a:ln>
        </p:spPr>
      </p:pic>
      <p:pic>
        <p:nvPicPr>
          <p:cNvPr id="211" name="Google Shape;211;g3992b850bb8_0_45" title="pro2.png"/>
          <p:cNvPicPr preferRelativeResize="0"/>
          <p:nvPr/>
        </p:nvPicPr>
        <p:blipFill>
          <a:blip r:embed="rId4">
            <a:alphaModFix/>
          </a:blip>
          <a:stretch>
            <a:fillRect/>
          </a:stretch>
        </p:blipFill>
        <p:spPr>
          <a:xfrm>
            <a:off x="5939100" y="3203776"/>
            <a:ext cx="5741727" cy="30235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
          <p:cNvSpPr txBox="1"/>
          <p:nvPr>
            <p:ph type="title"/>
          </p:nvPr>
        </p:nvSpPr>
        <p:spPr>
          <a:xfrm>
            <a:off x="762000" y="518249"/>
            <a:ext cx="10668000" cy="4875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rgbClr val="17365D"/>
              </a:buClr>
              <a:buSzPct val="111111"/>
              <a:buFont typeface="Verdana"/>
              <a:buNone/>
            </a:pPr>
            <a:r>
              <a:rPr lang="en-GB">
                <a:latin typeface="Cambria"/>
                <a:ea typeface="Cambria"/>
                <a:cs typeface="Cambria"/>
                <a:sym typeface="Cambria"/>
              </a:rPr>
              <a:t>Problem Statement Number: </a:t>
            </a:r>
            <a:r>
              <a:rPr b="0" lang="en-GB"/>
              <a:t>PSCS_587</a:t>
            </a:r>
            <a:br>
              <a:rPr lang="en-GB"/>
            </a:br>
            <a:endParaRPr>
              <a:latin typeface="Cambria"/>
              <a:ea typeface="Cambria"/>
              <a:cs typeface="Cambria"/>
              <a:sym typeface="Cambria"/>
            </a:endParaRPr>
          </a:p>
        </p:txBody>
      </p:sp>
      <p:sp>
        <p:nvSpPr>
          <p:cNvPr id="99" name="Google Shape;99;p2"/>
          <p:cNvSpPr txBox="1"/>
          <p:nvPr>
            <p:ph idx="1" type="body"/>
          </p:nvPr>
        </p:nvSpPr>
        <p:spPr>
          <a:xfrm>
            <a:off x="812800" y="1143001"/>
            <a:ext cx="10668000" cy="49530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SzPts val="2205"/>
              <a:buNone/>
            </a:pPr>
            <a:r>
              <a:rPr b="1" lang="en-GB" sz="2270">
                <a:latin typeface="Cambria"/>
                <a:ea typeface="Cambria"/>
                <a:cs typeface="Cambria"/>
                <a:sym typeface="Cambria"/>
              </a:rPr>
              <a:t>Problem Description:</a:t>
            </a:r>
            <a:r>
              <a:rPr lang="en-GB" sz="2270">
                <a:latin typeface="Cambria"/>
                <a:ea typeface="Cambria"/>
                <a:cs typeface="Cambria"/>
                <a:sym typeface="Cambria"/>
              </a:rPr>
              <a:t> Fake Social Media Profile Detection and Reporting is a software -based solution aimed at identifying and flagging fraudulent or malicious social media accounts. By analyzing user activity patterns, profile information, and anomalies, the system helps detect fake profiles and provides a reporting mechanism to enhance online safety, trust, and digital well-being</a:t>
            </a:r>
            <a:r>
              <a:rPr lang="en-GB" sz="2270"/>
              <a:t>.</a:t>
            </a:r>
            <a:endParaRPr sz="2270"/>
          </a:p>
          <a:p>
            <a:pPr indent="0" lvl="0" marL="0" rtl="0" algn="just">
              <a:lnSpc>
                <a:spcPct val="115000"/>
              </a:lnSpc>
              <a:spcBef>
                <a:spcPts val="0"/>
              </a:spcBef>
              <a:spcAft>
                <a:spcPts val="0"/>
              </a:spcAft>
              <a:buSzPts val="2205"/>
              <a:buNone/>
            </a:pPr>
            <a:r>
              <a:t/>
            </a:r>
            <a:endParaRPr sz="2270"/>
          </a:p>
          <a:p>
            <a:pPr indent="0" lvl="0" marL="0" rtl="0" algn="just">
              <a:spcBef>
                <a:spcPts val="0"/>
              </a:spcBef>
              <a:spcAft>
                <a:spcPts val="0"/>
              </a:spcAft>
              <a:buSzPts val="1100"/>
              <a:buNone/>
            </a:pPr>
            <a:r>
              <a:rPr b="1" lang="en-GB" sz="2300">
                <a:latin typeface="Times New Roman"/>
                <a:ea typeface="Times New Roman"/>
                <a:cs typeface="Times New Roman"/>
                <a:sym typeface="Times New Roman"/>
              </a:rPr>
              <a:t>Abstract:</a:t>
            </a:r>
            <a:r>
              <a:rPr lang="en-GB" sz="2270">
                <a:latin typeface="Cambria"/>
                <a:ea typeface="Cambria"/>
                <a:cs typeface="Cambria"/>
                <a:sym typeface="Cambria"/>
              </a:rPr>
              <a:t>The rise of fake profiles on social media poses threats including misinformation, identity theft, and cybercrime. This work proposes a hybrid machine learning and deep learning approach combining profile, content, and network-based features for accurate detection. Leveraging NLP, computer vision, and ensemble models, the system ensures scalability, cost-effectiveness, and reliability, enhancing trust and security in online social ecosystems.</a:t>
            </a:r>
            <a:endParaRPr sz="2270">
              <a:latin typeface="Cambria"/>
              <a:ea typeface="Cambria"/>
              <a:cs typeface="Cambria"/>
              <a:sym typeface="Cambria"/>
            </a:endParaRPr>
          </a:p>
          <a:p>
            <a:pPr indent="0" lvl="0" marL="0" rtl="0" algn="just">
              <a:lnSpc>
                <a:spcPct val="115000"/>
              </a:lnSpc>
              <a:spcBef>
                <a:spcPts val="0"/>
              </a:spcBef>
              <a:spcAft>
                <a:spcPts val="0"/>
              </a:spcAft>
              <a:buSzPts val="2205"/>
              <a:buNone/>
            </a:pPr>
            <a:r>
              <a:t/>
            </a:r>
            <a:endParaRPr sz="227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g3992b850bb8_0_50"/>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g3992b850bb8_0_50"/>
          <p:cNvSpPr txBox="1"/>
          <p:nvPr>
            <p:ph idx="1" type="body"/>
          </p:nvPr>
        </p:nvSpPr>
        <p:spPr>
          <a:xfrm>
            <a:off x="812800" y="1143001"/>
            <a:ext cx="10668000" cy="4953000"/>
          </a:xfrm>
          <a:prstGeom prst="rect">
            <a:avLst/>
          </a:prstGeom>
        </p:spPr>
        <p:txBody>
          <a:bodyPr anchorCtr="0" anchor="t" bIns="45700" lIns="91425" spcFirstLastPara="1" rIns="91425" wrap="square" tIns="45700">
            <a:normAutofit/>
          </a:bodyPr>
          <a:lstStyle/>
          <a:p>
            <a:pPr indent="0" lvl="0" marL="0" rtl="0" algn="l">
              <a:spcBef>
                <a:spcPts val="480"/>
              </a:spcBef>
              <a:spcAft>
                <a:spcPts val="0"/>
              </a:spcAft>
              <a:buNone/>
            </a:pPr>
            <a:r>
              <a:t/>
            </a:r>
            <a:endParaRPr/>
          </a:p>
        </p:txBody>
      </p:sp>
      <p:pic>
        <p:nvPicPr>
          <p:cNvPr id="218" name="Google Shape;218;g3992b850bb8_0_50" title="pro 3.png"/>
          <p:cNvPicPr preferRelativeResize="0"/>
          <p:nvPr/>
        </p:nvPicPr>
        <p:blipFill>
          <a:blip r:embed="rId3">
            <a:alphaModFix/>
          </a:blip>
          <a:stretch>
            <a:fillRect/>
          </a:stretch>
        </p:blipFill>
        <p:spPr>
          <a:xfrm>
            <a:off x="3051450" y="1502137"/>
            <a:ext cx="6446250" cy="35815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g3992b850bb8_0_34"/>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t>Project work mapping with SDG</a:t>
            </a:r>
            <a:endParaRPr/>
          </a:p>
        </p:txBody>
      </p:sp>
      <p:sp>
        <p:nvSpPr>
          <p:cNvPr id="224" name="Google Shape;224;g3992b850bb8_0_34"/>
          <p:cNvSpPr txBox="1"/>
          <p:nvPr>
            <p:ph idx="1" type="body"/>
          </p:nvPr>
        </p:nvSpPr>
        <p:spPr>
          <a:xfrm>
            <a:off x="812800" y="1143001"/>
            <a:ext cx="10668000" cy="4953000"/>
          </a:xfrm>
          <a:prstGeom prst="rect">
            <a:avLst/>
          </a:prstGeom>
        </p:spPr>
        <p:txBody>
          <a:bodyPr anchorCtr="0" anchor="t" bIns="45700" lIns="91425" spcFirstLastPara="1" rIns="91425" wrap="square" tIns="45700">
            <a:normAutofit/>
          </a:bodyPr>
          <a:lstStyle/>
          <a:p>
            <a:pPr indent="0" lvl="0" marL="0" rtl="0" algn="l">
              <a:spcBef>
                <a:spcPts val="480"/>
              </a:spcBef>
              <a:spcAft>
                <a:spcPts val="0"/>
              </a:spcAft>
              <a:buNone/>
            </a:pPr>
            <a:r>
              <a:t/>
            </a:r>
            <a:endParaRPr/>
          </a:p>
        </p:txBody>
      </p:sp>
      <p:pic>
        <p:nvPicPr>
          <p:cNvPr id="225" name="Google Shape;225;g3992b850bb8_0_34" title="Screenshot 2025-11-11 211949.png"/>
          <p:cNvPicPr preferRelativeResize="0"/>
          <p:nvPr/>
        </p:nvPicPr>
        <p:blipFill>
          <a:blip r:embed="rId3">
            <a:alphaModFix/>
          </a:blip>
          <a:stretch>
            <a:fillRect/>
          </a:stretch>
        </p:blipFill>
        <p:spPr>
          <a:xfrm>
            <a:off x="2952750" y="1142998"/>
            <a:ext cx="6286500" cy="47301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11"/>
          <p:cNvSpPr txBox="1"/>
          <p:nvPr>
            <p:ph type="title"/>
          </p:nvPr>
        </p:nvSpPr>
        <p:spPr>
          <a:xfrm>
            <a:off x="812800" y="274638"/>
            <a:ext cx="10668000" cy="4875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rgbClr val="17365D"/>
              </a:buClr>
              <a:buSzPts val="2800"/>
              <a:buFont typeface="Verdana"/>
              <a:buNone/>
            </a:pPr>
            <a:r>
              <a:rPr lang="en-GB">
                <a:latin typeface="Cambria"/>
                <a:ea typeface="Cambria"/>
                <a:cs typeface="Cambria"/>
                <a:sym typeface="Cambria"/>
              </a:rPr>
              <a:t>Timeline of the Project (Gantt Chart)</a:t>
            </a:r>
            <a:endParaRPr>
              <a:latin typeface="Cambria"/>
              <a:ea typeface="Cambria"/>
              <a:cs typeface="Cambria"/>
              <a:sym typeface="Cambria"/>
            </a:endParaRPr>
          </a:p>
        </p:txBody>
      </p:sp>
      <p:graphicFrame>
        <p:nvGraphicFramePr>
          <p:cNvPr id="231" name="Google Shape;231;p11"/>
          <p:cNvGraphicFramePr/>
          <p:nvPr/>
        </p:nvGraphicFramePr>
        <p:xfrm>
          <a:off x="1080319" y="1546125"/>
          <a:ext cx="3000000" cy="3000000"/>
        </p:xfrm>
        <a:graphic>
          <a:graphicData uri="http://schemas.openxmlformats.org/drawingml/2006/table">
            <a:tbl>
              <a:tblPr bandRow="1" firstRow="1">
                <a:noFill/>
                <a:tableStyleId>{DB821E52-BA76-4BCF-8E8A-C6B38738F54B}</a:tableStyleId>
              </a:tblPr>
              <a:tblGrid>
                <a:gridCol w="2610725"/>
                <a:gridCol w="470575"/>
                <a:gridCol w="508675"/>
                <a:gridCol w="562550"/>
                <a:gridCol w="554075"/>
                <a:gridCol w="529450"/>
                <a:gridCol w="554075"/>
                <a:gridCol w="517150"/>
                <a:gridCol w="566400"/>
                <a:gridCol w="541775"/>
                <a:gridCol w="639675"/>
                <a:gridCol w="619425"/>
                <a:gridCol w="706700"/>
              </a:tblGrid>
              <a:tr h="696300">
                <a:tc>
                  <a:txBody>
                    <a:bodyPr/>
                    <a:lstStyle/>
                    <a:p>
                      <a:pPr indent="0" lvl="0" marL="0" marR="0" rtl="0" algn="l">
                        <a:lnSpc>
                          <a:spcPct val="100000"/>
                        </a:lnSpc>
                        <a:spcBef>
                          <a:spcPts val="0"/>
                        </a:spcBef>
                        <a:spcAft>
                          <a:spcPts val="0"/>
                        </a:spcAft>
                        <a:buNone/>
                      </a:pPr>
                      <a:r>
                        <a:rPr lang="en-GB" sz="1400" u="none" cap="none" strike="noStrike"/>
                        <a:t>Phase</a:t>
                      </a:r>
                      <a:endParaRPr/>
                    </a:p>
                  </a:txBody>
                  <a:tcPr marT="45725" marB="45725" marR="91450" marL="91450"/>
                </a:tc>
                <a:tc>
                  <a:txBody>
                    <a:bodyPr/>
                    <a:lstStyle/>
                    <a:p>
                      <a:pPr indent="0" lvl="0" marL="0" marR="0" rtl="0" algn="l">
                        <a:lnSpc>
                          <a:spcPct val="100000"/>
                        </a:lnSpc>
                        <a:spcBef>
                          <a:spcPts val="0"/>
                        </a:spcBef>
                        <a:spcAft>
                          <a:spcPts val="0"/>
                        </a:spcAft>
                        <a:buNone/>
                      </a:pPr>
                      <a:r>
                        <a:rPr lang="en-GB" sz="1400" u="none" cap="none" strike="noStrike"/>
                        <a:t>W1</a:t>
                      </a:r>
                      <a:endParaRPr/>
                    </a:p>
                  </a:txBody>
                  <a:tcPr marT="45725" marB="45725" marR="91450" marL="91450"/>
                </a:tc>
                <a:tc>
                  <a:txBody>
                    <a:bodyPr/>
                    <a:lstStyle/>
                    <a:p>
                      <a:pPr indent="0" lvl="0" marL="0" marR="0" rtl="0" algn="l">
                        <a:lnSpc>
                          <a:spcPct val="100000"/>
                        </a:lnSpc>
                        <a:spcBef>
                          <a:spcPts val="0"/>
                        </a:spcBef>
                        <a:spcAft>
                          <a:spcPts val="0"/>
                        </a:spcAft>
                        <a:buNone/>
                      </a:pPr>
                      <a:r>
                        <a:rPr lang="en-GB" sz="1400" u="none" cap="none" strike="noStrike"/>
                        <a:t>W2</a:t>
                      </a:r>
                      <a:endParaRPr/>
                    </a:p>
                  </a:txBody>
                  <a:tcPr marT="45725" marB="45725" marR="91450" marL="91450"/>
                </a:tc>
                <a:tc>
                  <a:txBody>
                    <a:bodyPr/>
                    <a:lstStyle/>
                    <a:p>
                      <a:pPr indent="0" lvl="0" marL="0" marR="0" rtl="0" algn="l">
                        <a:lnSpc>
                          <a:spcPct val="100000"/>
                        </a:lnSpc>
                        <a:spcBef>
                          <a:spcPts val="0"/>
                        </a:spcBef>
                        <a:spcAft>
                          <a:spcPts val="0"/>
                        </a:spcAft>
                        <a:buNone/>
                      </a:pPr>
                      <a:r>
                        <a:rPr lang="en-GB" sz="1400" u="none" cap="none" strike="noStrike"/>
                        <a:t>W3</a:t>
                      </a:r>
                      <a:endParaRPr/>
                    </a:p>
                  </a:txBody>
                  <a:tcPr marT="45725" marB="45725" marR="91450" marL="91450"/>
                </a:tc>
                <a:tc>
                  <a:txBody>
                    <a:bodyPr/>
                    <a:lstStyle/>
                    <a:p>
                      <a:pPr indent="0" lvl="0" marL="0" marR="0" rtl="0" algn="l">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W4</a:t>
                      </a:r>
                      <a:endParaRPr/>
                    </a:p>
                  </a:txBody>
                  <a:tcPr marT="45725" marB="45725" marR="91450" marL="91450"/>
                </a:tc>
                <a:tc>
                  <a:txBody>
                    <a:bodyPr/>
                    <a:lstStyle/>
                    <a:p>
                      <a:pPr indent="0" lvl="0" marL="0" marR="0" rtl="0" algn="l">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W5</a:t>
                      </a:r>
                      <a:endParaRPr/>
                    </a:p>
                  </a:txBody>
                  <a:tcPr marT="45725" marB="45725" marR="91450" marL="91450"/>
                </a:tc>
                <a:tc>
                  <a:txBody>
                    <a:bodyPr/>
                    <a:lstStyle/>
                    <a:p>
                      <a:pPr indent="0" lvl="0" marL="0" marR="0" rtl="0" algn="l">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W6</a:t>
                      </a:r>
                      <a:endParaRPr/>
                    </a:p>
                  </a:txBody>
                  <a:tcPr marT="45725" marB="45725" marR="91450" marL="91450"/>
                </a:tc>
                <a:tc>
                  <a:txBody>
                    <a:bodyPr/>
                    <a:lstStyle/>
                    <a:p>
                      <a:pPr indent="0" lvl="0" marL="0" marR="0" rtl="0" algn="l">
                        <a:lnSpc>
                          <a:spcPct val="100000"/>
                        </a:lnSpc>
                        <a:spcBef>
                          <a:spcPts val="0"/>
                        </a:spcBef>
                        <a:spcAft>
                          <a:spcPts val="0"/>
                        </a:spcAft>
                        <a:buNone/>
                      </a:pPr>
                      <a:r>
                        <a:rPr lang="en-GB" sz="1400" u="none" cap="none" strike="noStrike"/>
                        <a:t>W7</a:t>
                      </a:r>
                      <a:endParaRPr/>
                    </a:p>
                  </a:txBody>
                  <a:tcPr marT="45725" marB="45725" marR="91450" marL="91450"/>
                </a:tc>
                <a:tc>
                  <a:txBody>
                    <a:bodyPr/>
                    <a:lstStyle/>
                    <a:p>
                      <a:pPr indent="0" lvl="0" marL="0" marR="0" rtl="0" algn="l">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W8</a:t>
                      </a:r>
                      <a:endParaRPr/>
                    </a:p>
                  </a:txBody>
                  <a:tcPr marT="45725" marB="45725" marR="91450" marL="91450"/>
                </a:tc>
                <a:tc>
                  <a:txBody>
                    <a:bodyPr/>
                    <a:lstStyle/>
                    <a:p>
                      <a:pPr indent="0" lvl="0" marL="0" marR="0" rtl="0" algn="l">
                        <a:lnSpc>
                          <a:spcPct val="100000"/>
                        </a:lnSpc>
                        <a:spcBef>
                          <a:spcPts val="0"/>
                        </a:spcBef>
                        <a:spcAft>
                          <a:spcPts val="0"/>
                        </a:spcAft>
                        <a:buNone/>
                      </a:pPr>
                      <a:r>
                        <a:rPr lang="en-GB" sz="1400" u="none" cap="none" strike="noStrike"/>
                        <a:t>W9</a:t>
                      </a:r>
                      <a:endParaRPr/>
                    </a:p>
                  </a:txBody>
                  <a:tcPr marT="45725" marB="45725" marR="91450" marL="91450"/>
                </a:tc>
                <a:tc>
                  <a:txBody>
                    <a:bodyPr/>
                    <a:lstStyle/>
                    <a:p>
                      <a:pPr indent="0" lvl="0" marL="0" marR="0" rtl="0" algn="l">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W10</a:t>
                      </a:r>
                      <a:endParaRPr/>
                    </a:p>
                  </a:txBody>
                  <a:tcPr marT="45725" marB="45725" marR="91450" marL="91450"/>
                </a:tc>
                <a:tc>
                  <a:txBody>
                    <a:bodyPr/>
                    <a:lstStyle/>
                    <a:p>
                      <a:pPr indent="0" lvl="0" marL="0" marR="0" rtl="0" algn="l">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W11</a:t>
                      </a:r>
                      <a:endParaRPr/>
                    </a:p>
                  </a:txBody>
                  <a:tcPr marT="45725" marB="45725" marR="91450" marL="91450"/>
                </a:tc>
                <a:tc>
                  <a:txBody>
                    <a:bodyPr/>
                    <a:lstStyle/>
                    <a:p>
                      <a:pPr indent="0" lvl="0" marL="0" marR="0" rtl="0" algn="l">
                        <a:lnSpc>
                          <a:spcPct val="100000"/>
                        </a:lnSpc>
                        <a:spcBef>
                          <a:spcPts val="0"/>
                        </a:spcBef>
                        <a:spcAft>
                          <a:spcPts val="0"/>
                        </a:spcAft>
                        <a:buNone/>
                      </a:pPr>
                      <a:r>
                        <a:rPr lang="en-GB" sz="1400" u="none" cap="none" strike="noStrike"/>
                        <a:t>W12</a:t>
                      </a:r>
                      <a:endParaRPr/>
                    </a:p>
                  </a:txBody>
                  <a:tcPr marT="45725" marB="45725" marR="91450" marL="91450"/>
                </a:tc>
              </a:tr>
              <a:tr h="724000">
                <a:tc>
                  <a:txBody>
                    <a:bodyPr/>
                    <a:lstStyle/>
                    <a:p>
                      <a:pPr indent="0" lvl="0" marL="0" marR="0" rtl="0" algn="l">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Requirement Analysis &amp; Literature Review</a:t>
                      </a:r>
                      <a:endParaRPr/>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0066CC"/>
                    </a:solidFill>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0066CC"/>
                    </a:solidFill>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r>
              <a:tr h="724000">
                <a:tc>
                  <a:txBody>
                    <a:bodyPr/>
                    <a:lstStyle/>
                    <a:p>
                      <a:pPr indent="0" lvl="0" marL="0" marR="0" rtl="0" algn="l">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Dataset Collection &amp; Preprocessing</a:t>
                      </a:r>
                      <a:endParaRPr/>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00994C"/>
                    </a:solidFill>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00994C"/>
                    </a:solidFill>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r>
              <a:tr h="724000">
                <a:tc>
                  <a:txBody>
                    <a:bodyPr/>
                    <a:lstStyle/>
                    <a:p>
                      <a:pPr indent="0" lvl="0" marL="0" marR="0" rtl="0" algn="l">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Model Development &amp; Training</a:t>
                      </a:r>
                      <a:endParaRPr/>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FF9933"/>
                    </a:solidFill>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FF9933"/>
                    </a:solidFill>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FF9933"/>
                    </a:solidFill>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r>
              <a:tr h="724000">
                <a:tc>
                  <a:txBody>
                    <a:bodyPr/>
                    <a:lstStyle/>
                    <a:p>
                      <a:pPr indent="0" lvl="0" marL="0" marR="0" rtl="0" algn="l">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System Integration &amp; Reporting</a:t>
                      </a:r>
                      <a:endParaRPr/>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CC0066"/>
                    </a:solidFill>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CC0066"/>
                    </a:solidFill>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r>
              <a:tr h="724000">
                <a:tc>
                  <a:txBody>
                    <a:bodyPr/>
                    <a:lstStyle/>
                    <a:p>
                      <a:pPr indent="0" lvl="0" marL="0" marR="0" rtl="0" algn="l">
                        <a:lnSpc>
                          <a:spcPct val="100000"/>
                        </a:lnSpc>
                        <a:spcBef>
                          <a:spcPts val="0"/>
                        </a:spcBef>
                        <a:spcAft>
                          <a:spcPts val="0"/>
                        </a:spcAft>
                        <a:buNone/>
                      </a:pPr>
                      <a:r>
                        <a:rPr b="0" i="0" lang="en-GB" sz="1400" u="none" cap="none" strike="noStrike">
                          <a:solidFill>
                            <a:srgbClr val="000000"/>
                          </a:solidFill>
                          <a:latin typeface="Arial"/>
                          <a:ea typeface="Arial"/>
                          <a:cs typeface="Arial"/>
                          <a:sym typeface="Arial"/>
                        </a:rPr>
                        <a:t>Testing, Evaluation &amp; Documentation</a:t>
                      </a:r>
                      <a:endParaRPr/>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663399"/>
                    </a:solidFill>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663399"/>
                    </a:solidFill>
                  </a:tcPr>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solidFill>
                      <a:srgbClr val="663399"/>
                    </a:solid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2"/>
          <p:cNvSpPr txBox="1"/>
          <p:nvPr>
            <p:ph type="title"/>
          </p:nvPr>
        </p:nvSpPr>
        <p:spPr>
          <a:xfrm>
            <a:off x="812800" y="274638"/>
            <a:ext cx="10668000" cy="487500"/>
          </a:xfrm>
          <a:prstGeom prst="rect">
            <a:avLst/>
          </a:prstGeom>
          <a:noFill/>
          <a:ln>
            <a:noFill/>
          </a:ln>
        </p:spPr>
        <p:txBody>
          <a:bodyPr anchorCtr="0" anchor="ctr" bIns="45700" lIns="91425" spcFirstLastPara="1" rIns="91425" wrap="square" tIns="45700">
            <a:noAutofit/>
          </a:bodyPr>
          <a:lstStyle/>
          <a:p>
            <a:pPr indent="0" lvl="0" marL="152400" rtl="0" algn="l">
              <a:lnSpc>
                <a:spcPct val="200000"/>
              </a:lnSpc>
              <a:spcBef>
                <a:spcPts val="0"/>
              </a:spcBef>
              <a:spcAft>
                <a:spcPts val="0"/>
              </a:spcAft>
              <a:buSzPts val="2800"/>
              <a:buNone/>
            </a:pPr>
            <a:r>
              <a:rPr lang="en-GB">
                <a:latin typeface="Cambria"/>
                <a:ea typeface="Cambria"/>
                <a:cs typeface="Cambria"/>
                <a:sym typeface="Cambria"/>
              </a:rPr>
              <a:t>Github Link</a:t>
            </a:r>
            <a:endParaRPr/>
          </a:p>
        </p:txBody>
      </p:sp>
      <p:sp>
        <p:nvSpPr>
          <p:cNvPr id="237" name="Google Shape;237;p12"/>
          <p:cNvSpPr txBox="1"/>
          <p:nvPr>
            <p:ph idx="1" type="body"/>
          </p:nvPr>
        </p:nvSpPr>
        <p:spPr>
          <a:xfrm>
            <a:off x="812800" y="1143000"/>
            <a:ext cx="10668000" cy="4953000"/>
          </a:xfrm>
          <a:prstGeom prst="rect">
            <a:avLst/>
          </a:prstGeom>
          <a:noFill/>
          <a:ln>
            <a:noFill/>
          </a:ln>
        </p:spPr>
        <p:txBody>
          <a:bodyPr anchorCtr="0" anchor="t" bIns="45700" lIns="91425" spcFirstLastPara="1" rIns="91425" wrap="square" tIns="45700">
            <a:normAutofit/>
          </a:bodyPr>
          <a:lstStyle/>
          <a:p>
            <a:pPr indent="-190500" lvl="0" marL="342900" rtl="0" algn="just">
              <a:lnSpc>
                <a:spcPct val="100000"/>
              </a:lnSpc>
              <a:spcBef>
                <a:spcPts val="0"/>
              </a:spcBef>
              <a:spcAft>
                <a:spcPts val="0"/>
              </a:spcAft>
              <a:buClr>
                <a:schemeClr val="dk1"/>
              </a:buClr>
              <a:buSzPts val="2400"/>
              <a:buNone/>
            </a:pPr>
            <a:r>
              <a:t/>
            </a:r>
            <a:endParaRPr>
              <a:latin typeface="Cambria"/>
              <a:ea typeface="Cambria"/>
              <a:cs typeface="Cambria"/>
              <a:sym typeface="Cambria"/>
            </a:endParaRPr>
          </a:p>
          <a:p>
            <a:pPr indent="-190500" lvl="0" marL="342900" rtl="0" algn="just">
              <a:lnSpc>
                <a:spcPct val="100000"/>
              </a:lnSpc>
              <a:spcBef>
                <a:spcPts val="0"/>
              </a:spcBef>
              <a:spcAft>
                <a:spcPts val="0"/>
              </a:spcAft>
              <a:buClr>
                <a:schemeClr val="dk1"/>
              </a:buClr>
              <a:buSzPts val="2400"/>
              <a:buNone/>
            </a:pPr>
            <a:r>
              <a:t/>
            </a:r>
            <a:endParaRPr>
              <a:latin typeface="Cambria"/>
              <a:ea typeface="Cambria"/>
              <a:cs typeface="Cambria"/>
              <a:sym typeface="Cambria"/>
            </a:endParaRPr>
          </a:p>
          <a:p>
            <a:pPr indent="-190500" lvl="0" marL="342900" rtl="0" algn="just">
              <a:lnSpc>
                <a:spcPct val="200000"/>
              </a:lnSpc>
              <a:spcBef>
                <a:spcPts val="0"/>
              </a:spcBef>
              <a:spcAft>
                <a:spcPts val="0"/>
              </a:spcAft>
              <a:buClr>
                <a:schemeClr val="dk1"/>
              </a:buClr>
              <a:buSzPts val="2400"/>
              <a:buNone/>
            </a:pPr>
            <a:r>
              <a:t/>
            </a:r>
            <a:endParaRPr>
              <a:latin typeface="Cambria"/>
              <a:ea typeface="Cambria"/>
              <a:cs typeface="Cambria"/>
              <a:sym typeface="Cambria"/>
            </a:endParaRPr>
          </a:p>
          <a:p>
            <a:pPr indent="-190500" lvl="0" marL="342900" rtl="0" algn="just">
              <a:lnSpc>
                <a:spcPct val="200000"/>
              </a:lnSpc>
              <a:spcBef>
                <a:spcPts val="0"/>
              </a:spcBef>
              <a:spcAft>
                <a:spcPts val="0"/>
              </a:spcAft>
              <a:buClr>
                <a:schemeClr val="dk1"/>
              </a:buClr>
              <a:buSzPts val="2400"/>
              <a:buNone/>
            </a:pPr>
            <a:r>
              <a:t/>
            </a:r>
            <a:endParaRPr>
              <a:latin typeface="Cambria"/>
              <a:ea typeface="Cambria"/>
              <a:cs typeface="Cambria"/>
              <a:sym typeface="Cambria"/>
            </a:endParaRPr>
          </a:p>
          <a:p>
            <a:pPr indent="-190500" lvl="0" marL="342900" rtl="0" algn="just">
              <a:lnSpc>
                <a:spcPct val="200000"/>
              </a:lnSpc>
              <a:spcBef>
                <a:spcPts val="0"/>
              </a:spcBef>
              <a:spcAft>
                <a:spcPts val="0"/>
              </a:spcAft>
              <a:buClr>
                <a:schemeClr val="dk1"/>
              </a:buClr>
              <a:buSzPts val="2400"/>
              <a:buNone/>
            </a:pPr>
            <a:r>
              <a:t/>
            </a:r>
            <a:endParaRPr>
              <a:latin typeface="Cambria"/>
              <a:ea typeface="Cambria"/>
              <a:cs typeface="Cambria"/>
              <a:sym typeface="Cambria"/>
            </a:endParaRPr>
          </a:p>
        </p:txBody>
      </p:sp>
      <p:sp>
        <p:nvSpPr>
          <p:cNvPr id="238" name="Google Shape;238;p12"/>
          <p:cNvSpPr txBox="1"/>
          <p:nvPr/>
        </p:nvSpPr>
        <p:spPr>
          <a:xfrm>
            <a:off x="965200" y="1295400"/>
            <a:ext cx="10668000" cy="4953000"/>
          </a:xfrm>
          <a:prstGeom prst="rect">
            <a:avLst/>
          </a:prstGeom>
          <a:noFill/>
          <a:ln>
            <a:noFill/>
          </a:ln>
        </p:spPr>
        <p:txBody>
          <a:bodyPr anchorCtr="0" anchor="t" bIns="45700" lIns="91425" spcFirstLastPara="1" rIns="91425" wrap="square" tIns="45700">
            <a:normAutofit/>
          </a:bodyPr>
          <a:lstStyle/>
          <a:p>
            <a:pPr indent="-190500" lvl="0" marL="342900" marR="0" rtl="0" algn="just">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Cambria"/>
              <a:ea typeface="Cambria"/>
              <a:cs typeface="Cambria"/>
              <a:sym typeface="Cambria"/>
            </a:endParaRPr>
          </a:p>
          <a:p>
            <a:pPr indent="-190500" lvl="0" marL="342900" marR="0" rtl="0" algn="just">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Cambria"/>
              <a:ea typeface="Cambria"/>
              <a:cs typeface="Cambria"/>
              <a:sym typeface="Cambria"/>
            </a:endParaRPr>
          </a:p>
          <a:p>
            <a:pPr indent="-190500" lvl="0" marL="342900" marR="0" rtl="0" algn="just">
              <a:lnSpc>
                <a:spcPct val="200000"/>
              </a:lnSpc>
              <a:spcBef>
                <a:spcPts val="0"/>
              </a:spcBef>
              <a:spcAft>
                <a:spcPts val="0"/>
              </a:spcAft>
              <a:buClr>
                <a:schemeClr val="dk1"/>
              </a:buClr>
              <a:buSzPts val="2400"/>
              <a:buFont typeface="Arial"/>
              <a:buNone/>
            </a:pPr>
            <a:r>
              <a:t/>
            </a:r>
            <a:endParaRPr b="0" i="0" sz="2400" u="none" cap="none" strike="noStrike">
              <a:solidFill>
                <a:schemeClr val="dk1"/>
              </a:solidFill>
              <a:latin typeface="Cambria"/>
              <a:ea typeface="Cambria"/>
              <a:cs typeface="Cambria"/>
              <a:sym typeface="Cambria"/>
            </a:endParaRPr>
          </a:p>
          <a:p>
            <a:pPr indent="-190500" lvl="0" marL="342900" marR="0" rtl="0" algn="just">
              <a:lnSpc>
                <a:spcPct val="200000"/>
              </a:lnSpc>
              <a:spcBef>
                <a:spcPts val="0"/>
              </a:spcBef>
              <a:spcAft>
                <a:spcPts val="0"/>
              </a:spcAft>
              <a:buClr>
                <a:schemeClr val="dk1"/>
              </a:buClr>
              <a:buSzPts val="2400"/>
              <a:buFont typeface="Arial"/>
              <a:buNone/>
            </a:pPr>
            <a:r>
              <a:t/>
            </a:r>
            <a:endParaRPr b="0" i="0" sz="2400" u="none" cap="none" strike="noStrike">
              <a:solidFill>
                <a:schemeClr val="dk1"/>
              </a:solidFill>
              <a:latin typeface="Cambria"/>
              <a:ea typeface="Cambria"/>
              <a:cs typeface="Cambria"/>
              <a:sym typeface="Cambria"/>
            </a:endParaRPr>
          </a:p>
          <a:p>
            <a:pPr indent="-190500" lvl="0" marL="342900" marR="0" rtl="0" algn="just">
              <a:lnSpc>
                <a:spcPct val="200000"/>
              </a:lnSpc>
              <a:spcBef>
                <a:spcPts val="0"/>
              </a:spcBef>
              <a:spcAft>
                <a:spcPts val="0"/>
              </a:spcAft>
              <a:buClr>
                <a:schemeClr val="dk1"/>
              </a:buClr>
              <a:buSzPts val="2400"/>
              <a:buFont typeface="Arial"/>
              <a:buNone/>
            </a:pPr>
            <a:r>
              <a:t/>
            </a:r>
            <a:endParaRPr b="0" i="0" sz="2400" u="none" cap="none" strike="noStrike">
              <a:solidFill>
                <a:schemeClr val="dk1"/>
              </a:solidFill>
              <a:latin typeface="Cambria"/>
              <a:ea typeface="Cambria"/>
              <a:cs typeface="Cambria"/>
              <a:sym typeface="Cambria"/>
            </a:endParaRPr>
          </a:p>
        </p:txBody>
      </p:sp>
      <p:sp>
        <p:nvSpPr>
          <p:cNvPr id="239" name="Google Shape;239;p12"/>
          <p:cNvSpPr txBox="1"/>
          <p:nvPr/>
        </p:nvSpPr>
        <p:spPr>
          <a:xfrm>
            <a:off x="812800" y="1143000"/>
            <a:ext cx="10668000" cy="4178300"/>
          </a:xfrm>
          <a:prstGeom prst="rect">
            <a:avLst/>
          </a:prstGeom>
          <a:noFill/>
          <a:ln>
            <a:noFill/>
          </a:ln>
        </p:spPr>
        <p:txBody>
          <a:bodyPr anchorCtr="0" anchor="t" bIns="45700" lIns="91425" spcFirstLastPara="1" rIns="91425" wrap="square" tIns="45700">
            <a:normAutofit/>
          </a:bodyPr>
          <a:lstStyle/>
          <a:p>
            <a:pPr indent="-190500" lvl="0" marL="342900" marR="0" rtl="0" algn="just">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Cambria"/>
              <a:ea typeface="Cambria"/>
              <a:cs typeface="Cambria"/>
              <a:sym typeface="Cambria"/>
            </a:endParaRPr>
          </a:p>
          <a:p>
            <a:pPr indent="-190500" lvl="0" marL="342900" marR="0" rtl="0" algn="just">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Cambria"/>
              <a:ea typeface="Cambria"/>
              <a:cs typeface="Cambria"/>
              <a:sym typeface="Cambria"/>
            </a:endParaRPr>
          </a:p>
          <a:p>
            <a:pPr indent="-190500" lvl="0" marL="342900" marR="0" rtl="0" algn="just">
              <a:lnSpc>
                <a:spcPct val="100000"/>
              </a:lnSpc>
              <a:spcBef>
                <a:spcPts val="0"/>
              </a:spcBef>
              <a:spcAft>
                <a:spcPts val="0"/>
              </a:spcAft>
              <a:buClr>
                <a:schemeClr val="dk1"/>
              </a:buClr>
              <a:buSzPts val="2400"/>
              <a:buFont typeface="Arial"/>
              <a:buNone/>
            </a:pPr>
            <a:r>
              <a:rPr b="1" i="0" lang="en-GB" sz="2400" u="none" cap="none" strike="noStrike">
                <a:solidFill>
                  <a:srgbClr val="953734"/>
                </a:solidFill>
                <a:latin typeface="Cambria"/>
                <a:ea typeface="Cambria"/>
                <a:cs typeface="Cambria"/>
                <a:sym typeface="Cambria"/>
              </a:rPr>
              <a:t>https://github.com/Kritika3094/Fake-Social-Media-Profile-Detection-And-Reporting</a:t>
            </a:r>
            <a:endParaRPr/>
          </a:p>
          <a:p>
            <a:pPr indent="-190500" lvl="0" marL="342900" marR="0" rtl="0" algn="just">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Cambria"/>
              <a:ea typeface="Cambria"/>
              <a:cs typeface="Cambria"/>
              <a:sym typeface="Cambria"/>
            </a:endParaRPr>
          </a:p>
          <a:p>
            <a:pPr indent="-190500" lvl="0" marL="342900" marR="0" rtl="0" algn="just">
              <a:lnSpc>
                <a:spcPct val="200000"/>
              </a:lnSpc>
              <a:spcBef>
                <a:spcPts val="0"/>
              </a:spcBef>
              <a:spcAft>
                <a:spcPts val="0"/>
              </a:spcAft>
              <a:buClr>
                <a:schemeClr val="dk1"/>
              </a:buClr>
              <a:buSzPts val="2400"/>
              <a:buFont typeface="Arial"/>
              <a:buNone/>
            </a:pPr>
            <a:r>
              <a:t/>
            </a:r>
            <a:endParaRPr b="0" i="0" sz="2400" u="none" cap="none" strike="noStrike">
              <a:solidFill>
                <a:schemeClr val="dk1"/>
              </a:solidFill>
              <a:latin typeface="Cambria"/>
              <a:ea typeface="Cambria"/>
              <a:cs typeface="Cambria"/>
              <a:sym typeface="Cambria"/>
            </a:endParaRPr>
          </a:p>
          <a:p>
            <a:pPr indent="-190500" lvl="0" marL="342900" marR="0" rtl="0" algn="just">
              <a:lnSpc>
                <a:spcPct val="200000"/>
              </a:lnSpc>
              <a:spcBef>
                <a:spcPts val="0"/>
              </a:spcBef>
              <a:spcAft>
                <a:spcPts val="0"/>
              </a:spcAft>
              <a:buClr>
                <a:schemeClr val="dk1"/>
              </a:buClr>
              <a:buSzPts val="2400"/>
              <a:buFont typeface="Arial"/>
              <a:buNone/>
            </a:pPr>
            <a:r>
              <a:t/>
            </a:r>
            <a:endParaRPr b="0" i="0" sz="2400" u="none" cap="none" strike="noStrike">
              <a:solidFill>
                <a:schemeClr val="dk1"/>
              </a:solidFill>
              <a:latin typeface="Cambria"/>
              <a:ea typeface="Cambria"/>
              <a:cs typeface="Cambria"/>
              <a:sym typeface="Cambria"/>
            </a:endParaRPr>
          </a:p>
          <a:p>
            <a:pPr indent="-190500" lvl="0" marL="342900" marR="0" rtl="0" algn="just">
              <a:lnSpc>
                <a:spcPct val="200000"/>
              </a:lnSpc>
              <a:spcBef>
                <a:spcPts val="0"/>
              </a:spcBef>
              <a:spcAft>
                <a:spcPts val="0"/>
              </a:spcAft>
              <a:buClr>
                <a:schemeClr val="dk1"/>
              </a:buClr>
              <a:buSzPts val="2400"/>
              <a:buFont typeface="Arial"/>
              <a:buNone/>
            </a:pPr>
            <a:r>
              <a:t/>
            </a:r>
            <a:endParaRPr b="0" i="0" sz="2400" u="none" cap="none" strike="noStrike">
              <a:solidFill>
                <a:schemeClr val="dk1"/>
              </a:solidFill>
              <a:latin typeface="Cambria"/>
              <a:ea typeface="Cambria"/>
              <a:cs typeface="Cambria"/>
              <a:sym typeface="Cambri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3"/>
          <p:cNvSpPr txBox="1"/>
          <p:nvPr>
            <p:ph type="title"/>
          </p:nvPr>
        </p:nvSpPr>
        <p:spPr>
          <a:xfrm>
            <a:off x="812800" y="274638"/>
            <a:ext cx="10668000" cy="4875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2800"/>
              <a:buNone/>
            </a:pPr>
            <a:r>
              <a:rPr lang="en-GB">
                <a:latin typeface="Cambria"/>
                <a:ea typeface="Cambria"/>
                <a:cs typeface="Cambria"/>
                <a:sym typeface="Cambria"/>
              </a:rPr>
              <a:t>References </a:t>
            </a:r>
            <a:endParaRPr>
              <a:latin typeface="Cambria"/>
              <a:ea typeface="Cambria"/>
              <a:cs typeface="Cambria"/>
              <a:sym typeface="Cambria"/>
            </a:endParaRPr>
          </a:p>
        </p:txBody>
      </p:sp>
      <p:sp>
        <p:nvSpPr>
          <p:cNvPr id="245" name="Google Shape;245;p13"/>
          <p:cNvSpPr txBox="1"/>
          <p:nvPr>
            <p:ph idx="1" type="body"/>
          </p:nvPr>
        </p:nvSpPr>
        <p:spPr>
          <a:xfrm>
            <a:off x="762000" y="1136938"/>
            <a:ext cx="10668000" cy="4953000"/>
          </a:xfrm>
          <a:prstGeom prst="rect">
            <a:avLst/>
          </a:prstGeom>
          <a:noFill/>
          <a:ln>
            <a:noFill/>
          </a:ln>
        </p:spPr>
        <p:txBody>
          <a:bodyPr anchorCtr="0" anchor="t" bIns="45700" lIns="91425" spcFirstLastPara="1" rIns="91425" wrap="square" tIns="45700">
            <a:normAutofit/>
          </a:bodyPr>
          <a:lstStyle/>
          <a:p>
            <a:pPr indent="0" lvl="0" marL="0" rtl="0" algn="just">
              <a:lnSpc>
                <a:spcPct val="115000"/>
              </a:lnSpc>
              <a:spcBef>
                <a:spcPts val="1200"/>
              </a:spcBef>
              <a:spcAft>
                <a:spcPts val="0"/>
              </a:spcAft>
              <a:buClr>
                <a:schemeClr val="dk1"/>
              </a:buClr>
              <a:buSzPts val="1100"/>
              <a:buFont typeface="Arial"/>
              <a:buNone/>
            </a:pPr>
            <a:r>
              <a:rPr lang="en-GB" sz="1000">
                <a:latin typeface="Times New Roman"/>
                <a:ea typeface="Times New Roman"/>
                <a:cs typeface="Times New Roman"/>
                <a:sym typeface="Times New Roman"/>
              </a:rPr>
              <a:t>[1] Y. Li, O. Martinez, Y. Li, J. E. Hopcroft, and X. Chen, (2016). In a World That Counts: Clustering and Detecting Fake Social Engagement at Scale. In IEEE International Conference on Data Mining (ICDM) workshop on Data Mining on the Web (WDM) (pp. 110-119). [Publisher location: IEEE].</a:t>
            </a:r>
            <a:endParaRPr sz="1000">
              <a:latin typeface="Times New Roman"/>
              <a:ea typeface="Times New Roman"/>
              <a:cs typeface="Times New Roman"/>
              <a:sym typeface="Times New Roman"/>
            </a:endParaRPr>
          </a:p>
          <a:p>
            <a:pPr indent="0" lvl="0" marL="0" rtl="0" algn="just">
              <a:lnSpc>
                <a:spcPct val="115000"/>
              </a:lnSpc>
              <a:spcBef>
                <a:spcPts val="1200"/>
              </a:spcBef>
              <a:spcAft>
                <a:spcPts val="0"/>
              </a:spcAft>
              <a:buClr>
                <a:schemeClr val="dk1"/>
              </a:buClr>
              <a:buSzPts val="1100"/>
              <a:buFont typeface="Arial"/>
              <a:buNone/>
            </a:pPr>
            <a:r>
              <a:rPr lang="en-GB" sz="1000">
                <a:latin typeface="Times New Roman"/>
                <a:ea typeface="Times New Roman"/>
                <a:cs typeface="Times New Roman"/>
                <a:sym typeface="Times New Roman"/>
              </a:rPr>
              <a:t>[2] E. Van Der Walt, &amp; J. Nel-off. (2018). Using Machine Learning to Detect Fake Identities: Bots vs. Humans. In IEEE International Conference on Advances in Computing and Communication Engineering (ICACCE) (pp. 1-6). [Publisher location: IEEE].</a:t>
            </a:r>
            <a:endParaRPr sz="1000">
              <a:latin typeface="Times New Roman"/>
              <a:ea typeface="Times New Roman"/>
              <a:cs typeface="Times New Roman"/>
              <a:sym typeface="Times New Roman"/>
            </a:endParaRPr>
          </a:p>
          <a:p>
            <a:pPr indent="0" lvl="0" marL="0" rtl="0" algn="just">
              <a:lnSpc>
                <a:spcPct val="115000"/>
              </a:lnSpc>
              <a:spcBef>
                <a:spcPts val="1200"/>
              </a:spcBef>
              <a:spcAft>
                <a:spcPts val="0"/>
              </a:spcAft>
              <a:buClr>
                <a:schemeClr val="dk1"/>
              </a:buClr>
              <a:buSzPts val="1100"/>
              <a:buFont typeface="Arial"/>
              <a:buNone/>
            </a:pPr>
            <a:r>
              <a:rPr lang="en-GB" sz="1000">
                <a:latin typeface="Times New Roman"/>
                <a:ea typeface="Times New Roman"/>
                <a:cs typeface="Times New Roman"/>
                <a:sym typeface="Times New Roman"/>
              </a:rPr>
              <a:t>[3] S. Khaled, H. Mokhtar, and N. El-Tazi. (2018). Detecting Fake Accounts on Social Media. In IEEE International Conference on Computer Engineering and Systems (ICCES) (pp. 176-183). [Publisher location: IEEE].</a:t>
            </a:r>
            <a:endParaRPr sz="1000">
              <a:latin typeface="Times New Roman"/>
              <a:ea typeface="Times New Roman"/>
              <a:cs typeface="Times New Roman"/>
              <a:sym typeface="Times New Roman"/>
            </a:endParaRPr>
          </a:p>
          <a:p>
            <a:pPr indent="0" lvl="0" marL="0" rtl="0" algn="just">
              <a:lnSpc>
                <a:spcPct val="115000"/>
              </a:lnSpc>
              <a:spcBef>
                <a:spcPts val="1200"/>
              </a:spcBef>
              <a:spcAft>
                <a:spcPts val="0"/>
              </a:spcAft>
              <a:buClr>
                <a:schemeClr val="dk1"/>
              </a:buClr>
              <a:buSzPts val="1100"/>
              <a:buFont typeface="Arial"/>
              <a:buNone/>
            </a:pPr>
            <a:r>
              <a:rPr lang="en-GB" sz="1000">
                <a:latin typeface="Times New Roman"/>
                <a:ea typeface="Times New Roman"/>
                <a:cs typeface="Times New Roman"/>
                <a:sym typeface="Times New Roman"/>
              </a:rPr>
              <a:t>[4] A. Sarfraz, A. Ahmad, F. Zeshan, M. Hamid, and T. A. N. Alshalali. (2022). Unmasking Deception: Detection of Fake Profiles in Online Social Ecosystems. IEEE Access 10, (pp. 10,345 -10,359). [Publisher location: IEEE].</a:t>
            </a:r>
            <a:endParaRPr sz="1000">
              <a:latin typeface="Times New Roman"/>
              <a:ea typeface="Times New Roman"/>
              <a:cs typeface="Times New Roman"/>
              <a:sym typeface="Times New Roman"/>
            </a:endParaRPr>
          </a:p>
          <a:p>
            <a:pPr indent="0" lvl="0" marL="0" rtl="0" algn="just">
              <a:lnSpc>
                <a:spcPct val="115000"/>
              </a:lnSpc>
              <a:spcBef>
                <a:spcPts val="1200"/>
              </a:spcBef>
              <a:spcAft>
                <a:spcPts val="0"/>
              </a:spcAft>
              <a:buClr>
                <a:schemeClr val="dk1"/>
              </a:buClr>
              <a:buSzPts val="1100"/>
              <a:buFont typeface="Arial"/>
              <a:buNone/>
            </a:pPr>
            <a:r>
              <a:rPr lang="en-GB" sz="1000">
                <a:latin typeface="Times New Roman"/>
                <a:ea typeface="Times New Roman"/>
                <a:cs typeface="Times New Roman"/>
                <a:sym typeface="Times New Roman"/>
              </a:rPr>
              <a:t>[5] A. K. M. R. R. Habib, E. E. Akpan, B. Ghosh, and I. K. Dutta. (2022). Techniques to Detect Fake Profiles on Social Media Using New Age Algorithms – A Survey. IEEE Access 10, (pp. 205,678 - 205,695). [Publisher location: IEEE].</a:t>
            </a:r>
            <a:endParaRPr sz="1000">
              <a:latin typeface="Times New Roman"/>
              <a:ea typeface="Times New Roman"/>
              <a:cs typeface="Times New Roman"/>
              <a:sym typeface="Times New Roman"/>
            </a:endParaRPr>
          </a:p>
          <a:p>
            <a:pPr indent="0" lvl="0" marL="0" rtl="0" algn="just">
              <a:lnSpc>
                <a:spcPct val="115000"/>
              </a:lnSpc>
              <a:spcBef>
                <a:spcPts val="1200"/>
              </a:spcBef>
              <a:spcAft>
                <a:spcPts val="0"/>
              </a:spcAft>
              <a:buClr>
                <a:schemeClr val="dk1"/>
              </a:buClr>
              <a:buSzPts val="1100"/>
              <a:buFont typeface="Arial"/>
              <a:buNone/>
            </a:pPr>
            <a:r>
              <a:rPr lang="en-GB" sz="1000">
                <a:latin typeface="Times New Roman"/>
                <a:ea typeface="Times New Roman"/>
                <a:cs typeface="Times New Roman"/>
                <a:sym typeface="Times New Roman"/>
              </a:rPr>
              <a:t>[6] The work of M.B. Karamu and E.N. Araka titled "A Hybrid Machine Learning Model for Detection of Fake Profile Accounts on Social Media Networks" was published in 2022 in IEEE Access, vol. 10, pp. 109822-109834.</a:t>
            </a:r>
            <a:endParaRPr sz="1000">
              <a:latin typeface="Times New Roman"/>
              <a:ea typeface="Times New Roman"/>
              <a:cs typeface="Times New Roman"/>
              <a:sym typeface="Times New Roman"/>
            </a:endParaRPr>
          </a:p>
          <a:p>
            <a:pPr indent="0" lvl="0" marL="0" rtl="0" algn="just">
              <a:lnSpc>
                <a:spcPct val="115000"/>
              </a:lnSpc>
              <a:spcBef>
                <a:spcPts val="1200"/>
              </a:spcBef>
              <a:spcAft>
                <a:spcPts val="0"/>
              </a:spcAft>
              <a:buClr>
                <a:schemeClr val="dk1"/>
              </a:buClr>
              <a:buSzPts val="1100"/>
              <a:buFont typeface="Arial"/>
              <a:buNone/>
            </a:pPr>
            <a:r>
              <a:rPr lang="en-GB" sz="1000">
                <a:latin typeface="Times New Roman"/>
                <a:ea typeface="Times New Roman"/>
                <a:cs typeface="Times New Roman"/>
                <a:sym typeface="Times New Roman"/>
              </a:rPr>
              <a:t>[7] S. Ahmad and M. M. Tripathi's work "A Review Article on Detection of Fake Profile on Social-Media" was published in 2023 at IEEE International Conference on Computing, Power and Communication Technologies (GUCON), pp. 1-6.</a:t>
            </a:r>
            <a:endParaRPr sz="1000">
              <a:latin typeface="Times New Roman"/>
              <a:ea typeface="Times New Roman"/>
              <a:cs typeface="Times New Roman"/>
              <a:sym typeface="Times New Roman"/>
            </a:endParaRPr>
          </a:p>
          <a:p>
            <a:pPr indent="0" lvl="0" marL="0" rtl="0" algn="just">
              <a:lnSpc>
                <a:spcPct val="115000"/>
              </a:lnSpc>
              <a:spcBef>
                <a:spcPts val="1200"/>
              </a:spcBef>
              <a:spcAft>
                <a:spcPts val="0"/>
              </a:spcAft>
              <a:buClr>
                <a:schemeClr val="dk1"/>
              </a:buClr>
              <a:buSzPts val="1100"/>
              <a:buFont typeface="Arial"/>
              <a:buNone/>
            </a:pPr>
            <a:r>
              <a:rPr lang="en-GB" sz="1000">
                <a:latin typeface="Times New Roman"/>
                <a:ea typeface="Times New Roman"/>
                <a:cs typeface="Times New Roman"/>
                <a:sym typeface="Times New Roman"/>
              </a:rPr>
              <a:t>[8] D. R. Patil et al. work titled "Detecting Fake Social Media Profiles Using the Majority Voting Approach" was in 2023 in IEEE Access, vol. 11, pp. 153220-153231.</a:t>
            </a:r>
            <a:endParaRPr sz="1000">
              <a:latin typeface="Times New Roman"/>
              <a:ea typeface="Times New Roman"/>
              <a:cs typeface="Times New Roman"/>
              <a:sym typeface="Times New Roman"/>
            </a:endParaRPr>
          </a:p>
          <a:p>
            <a:pPr indent="0" lvl="0" marL="0" rtl="0" algn="just">
              <a:lnSpc>
                <a:spcPct val="115000"/>
              </a:lnSpc>
              <a:spcBef>
                <a:spcPts val="1200"/>
              </a:spcBef>
              <a:spcAft>
                <a:spcPts val="0"/>
              </a:spcAft>
              <a:buClr>
                <a:schemeClr val="dk1"/>
              </a:buClr>
              <a:buSzPts val="1100"/>
              <a:buFont typeface="Arial"/>
              <a:buNone/>
            </a:pPr>
            <a:r>
              <a:rPr lang="en-GB" sz="1000">
                <a:latin typeface="Times New Roman"/>
                <a:ea typeface="Times New Roman"/>
                <a:cs typeface="Times New Roman"/>
                <a:sym typeface="Times New Roman"/>
              </a:rPr>
              <a:t>[9] D. Amankeldin et al. article "Deep Neural Network for Detecting Fake Profiles in Social Networks" was authored in 2023 in IEEE Access, vol. 11, pp. 122320-122335.</a:t>
            </a:r>
            <a:endParaRPr sz="1000">
              <a:latin typeface="Times New Roman"/>
              <a:ea typeface="Times New Roman"/>
              <a:cs typeface="Times New Roman"/>
              <a:sym typeface="Times New Roman"/>
            </a:endParaRPr>
          </a:p>
          <a:p>
            <a:pPr indent="0" lvl="0" marL="0" rtl="0" algn="just">
              <a:lnSpc>
                <a:spcPct val="115000"/>
              </a:lnSpc>
              <a:spcBef>
                <a:spcPts val="1200"/>
              </a:spcBef>
              <a:spcAft>
                <a:spcPts val="0"/>
              </a:spcAft>
              <a:buClr>
                <a:schemeClr val="dk1"/>
              </a:buClr>
              <a:buSzPts val="1100"/>
              <a:buFont typeface="Arial"/>
              <a:buNone/>
            </a:pPr>
            <a:r>
              <a:rPr lang="en-GB" sz="1000">
                <a:latin typeface="Times New Roman"/>
                <a:ea typeface="Times New Roman"/>
                <a:cs typeface="Times New Roman"/>
                <a:sym typeface="Times New Roman"/>
              </a:rPr>
              <a:t>[10] A. Agravat et al.'s article "Fake Social Media Profile Detection and Reporting Using Machine Learning" was published in 2024 at IEEE International Conference on Communication and Electronics Systems (ICCES), pp. 1-6. </a:t>
            </a:r>
            <a:endParaRPr sz="1000">
              <a:latin typeface="Times New Roman"/>
              <a:ea typeface="Times New Roman"/>
              <a:cs typeface="Times New Roman"/>
              <a:sym typeface="Times New Roman"/>
            </a:endParaRPr>
          </a:p>
          <a:p>
            <a:pPr indent="0" lvl="0" marL="457200" rtl="0" algn="just">
              <a:lnSpc>
                <a:spcPct val="100000"/>
              </a:lnSpc>
              <a:spcBef>
                <a:spcPts val="1200"/>
              </a:spcBef>
              <a:spcAft>
                <a:spcPts val="0"/>
              </a:spcAft>
              <a:buNone/>
            </a:pPr>
            <a:r>
              <a:t/>
            </a:r>
            <a:endParaRPr sz="1100">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pic>
        <p:nvPicPr>
          <p:cNvPr id="250" name="Google Shape;250;p14"/>
          <p:cNvPicPr preferRelativeResize="0"/>
          <p:nvPr/>
        </p:nvPicPr>
        <p:blipFill rotWithShape="1">
          <a:blip r:embed="rId3">
            <a:alphaModFix/>
          </a:blip>
          <a:srcRect b="0" l="0" r="0" t="0"/>
          <a:stretch/>
        </p:blipFill>
        <p:spPr>
          <a:xfrm>
            <a:off x="4082811" y="1441315"/>
            <a:ext cx="3893305" cy="393547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3"/>
          <p:cNvSpPr txBox="1"/>
          <p:nvPr>
            <p:ph type="title"/>
          </p:nvPr>
        </p:nvSpPr>
        <p:spPr>
          <a:xfrm>
            <a:off x="812800" y="274638"/>
            <a:ext cx="10668000" cy="487500"/>
          </a:xfrm>
          <a:prstGeom prst="rect">
            <a:avLst/>
          </a:prstGeom>
          <a:noFill/>
          <a:ln>
            <a:noFill/>
          </a:ln>
        </p:spPr>
        <p:txBody>
          <a:bodyPr anchorCtr="0" anchor="ctr" bIns="45700" lIns="91425" spcFirstLastPara="1" rIns="91425" wrap="square" tIns="45700">
            <a:noAutofit/>
          </a:bodyPr>
          <a:lstStyle/>
          <a:p>
            <a:pPr indent="0" lvl="0" marL="152400" rtl="0" algn="l">
              <a:lnSpc>
                <a:spcPct val="200000"/>
              </a:lnSpc>
              <a:spcBef>
                <a:spcPts val="0"/>
              </a:spcBef>
              <a:spcAft>
                <a:spcPts val="0"/>
              </a:spcAft>
              <a:buSzPts val="2800"/>
              <a:buNone/>
            </a:pPr>
            <a:r>
              <a:rPr lang="en-GB">
                <a:latin typeface="Times New Roman"/>
                <a:ea typeface="Times New Roman"/>
                <a:cs typeface="Times New Roman"/>
                <a:sym typeface="Times New Roman"/>
              </a:rPr>
              <a:t>Objectives</a:t>
            </a:r>
            <a:endParaRPr>
              <a:latin typeface="Cambria"/>
              <a:ea typeface="Cambria"/>
              <a:cs typeface="Cambria"/>
              <a:sym typeface="Cambria"/>
            </a:endParaRPr>
          </a:p>
        </p:txBody>
      </p:sp>
      <p:sp>
        <p:nvSpPr>
          <p:cNvPr id="105" name="Google Shape;105;p3"/>
          <p:cNvSpPr txBox="1"/>
          <p:nvPr>
            <p:ph idx="1" type="body"/>
          </p:nvPr>
        </p:nvSpPr>
        <p:spPr>
          <a:xfrm>
            <a:off x="812800" y="1053325"/>
            <a:ext cx="10818300" cy="56337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chemeClr val="dk1"/>
              </a:buClr>
              <a:buSzPts val="2400"/>
              <a:buFont typeface="Cambria"/>
              <a:buNone/>
            </a:pPr>
            <a:r>
              <a:rPr b="1" i="0" lang="en-GB" sz="2000" u="none" cap="none" strike="noStrike">
                <a:solidFill>
                  <a:schemeClr val="dk1"/>
                </a:solidFill>
                <a:latin typeface="Cambria"/>
                <a:ea typeface="Cambria"/>
                <a:cs typeface="Cambria"/>
                <a:sym typeface="Cambria"/>
              </a:rPr>
              <a:t>Main Aim:</a:t>
            </a:r>
            <a:br>
              <a:rPr b="0" i="0" lang="en-GB" sz="2000" u="none" cap="none" strike="noStrike">
                <a:solidFill>
                  <a:schemeClr val="dk1"/>
                </a:solidFill>
                <a:latin typeface="Cambria"/>
                <a:ea typeface="Cambria"/>
                <a:cs typeface="Cambria"/>
                <a:sym typeface="Cambria"/>
              </a:rPr>
            </a:br>
            <a:r>
              <a:rPr b="0" i="0" lang="en-GB" sz="2000" u="none" cap="none" strike="noStrike">
                <a:solidFill>
                  <a:schemeClr val="dk1"/>
                </a:solidFill>
                <a:latin typeface="Cambria"/>
                <a:ea typeface="Cambria"/>
                <a:cs typeface="Cambria"/>
                <a:sym typeface="Cambria"/>
              </a:rPr>
              <a:t>To design and implement a </a:t>
            </a:r>
            <a:r>
              <a:rPr b="1" i="0" lang="en-GB" sz="2000" u="none" cap="none" strike="noStrike">
                <a:solidFill>
                  <a:schemeClr val="dk1"/>
                </a:solidFill>
                <a:latin typeface="Cambria"/>
                <a:ea typeface="Cambria"/>
                <a:cs typeface="Cambria"/>
                <a:sym typeface="Cambria"/>
              </a:rPr>
              <a:t>Fake Social Media Profile Detection and Reporting System</a:t>
            </a:r>
            <a:r>
              <a:rPr b="0" i="0" lang="en-GB" sz="2000" u="none" cap="none" strike="noStrike">
                <a:solidFill>
                  <a:schemeClr val="dk1"/>
                </a:solidFill>
                <a:latin typeface="Cambria"/>
                <a:ea typeface="Cambria"/>
                <a:cs typeface="Cambria"/>
                <a:sym typeface="Cambria"/>
              </a:rPr>
              <a:t> that leverages machine learning</a:t>
            </a:r>
            <a:r>
              <a:rPr lang="en-GB" sz="2000">
                <a:latin typeface="Cambria"/>
                <a:ea typeface="Cambria"/>
                <a:cs typeface="Cambria"/>
                <a:sym typeface="Cambria"/>
              </a:rPr>
              <a:t> </a:t>
            </a:r>
            <a:r>
              <a:rPr b="0" i="0" lang="en-GB" sz="2000" u="none" cap="none" strike="noStrike">
                <a:solidFill>
                  <a:schemeClr val="dk1"/>
                </a:solidFill>
                <a:latin typeface="Cambria"/>
                <a:ea typeface="Cambria"/>
                <a:cs typeface="Cambria"/>
                <a:sym typeface="Cambria"/>
              </a:rPr>
              <a:t> to identify and mitigate the risks associated with fake accounts</a:t>
            </a:r>
            <a:r>
              <a:rPr lang="en-GB" sz="2000">
                <a:latin typeface="Cambria"/>
                <a:ea typeface="Cambria"/>
                <a:cs typeface="Cambria"/>
                <a:sym typeface="Cambria"/>
              </a:rPr>
              <a:t>.</a:t>
            </a:r>
            <a:endParaRPr sz="2000">
              <a:latin typeface="Cambria"/>
              <a:ea typeface="Cambria"/>
              <a:cs typeface="Cambria"/>
              <a:sym typeface="Cambria"/>
            </a:endParaRPr>
          </a:p>
          <a:p>
            <a:pPr indent="0" lvl="0" marL="0" marR="0" rtl="0" algn="l">
              <a:lnSpc>
                <a:spcPct val="100000"/>
              </a:lnSpc>
              <a:spcBef>
                <a:spcPts val="0"/>
              </a:spcBef>
              <a:spcAft>
                <a:spcPts val="0"/>
              </a:spcAft>
              <a:buClr>
                <a:schemeClr val="dk1"/>
              </a:buClr>
              <a:buSzPts val="2400"/>
              <a:buFont typeface="Cambria"/>
              <a:buNone/>
            </a:pPr>
            <a:r>
              <a:t/>
            </a:r>
            <a:endParaRPr sz="2000">
              <a:latin typeface="Cambria"/>
              <a:ea typeface="Cambria"/>
              <a:cs typeface="Cambria"/>
              <a:sym typeface="Cambria"/>
            </a:endParaRPr>
          </a:p>
          <a:p>
            <a:pPr indent="0" lvl="0" marL="0" marR="0" rtl="0" algn="l">
              <a:lnSpc>
                <a:spcPct val="100000"/>
              </a:lnSpc>
              <a:spcBef>
                <a:spcPts val="0"/>
              </a:spcBef>
              <a:spcAft>
                <a:spcPts val="0"/>
              </a:spcAft>
              <a:buClr>
                <a:schemeClr val="dk1"/>
              </a:buClr>
              <a:buSzPts val="2400"/>
              <a:buFont typeface="Cambria"/>
              <a:buNone/>
            </a:pPr>
            <a:r>
              <a:rPr b="1" lang="en-GB" sz="2000">
                <a:latin typeface="Cambria"/>
                <a:ea typeface="Cambria"/>
                <a:cs typeface="Cambria"/>
                <a:sym typeface="Cambria"/>
              </a:rPr>
              <a:t>Challenges faced in Social Media Platforms:</a:t>
            </a:r>
            <a:endParaRPr sz="2000">
              <a:latin typeface="Cambria"/>
              <a:ea typeface="Cambria"/>
              <a:cs typeface="Cambria"/>
              <a:sym typeface="Cambria"/>
            </a:endParaRPr>
          </a:p>
          <a:p>
            <a:pPr indent="-127000" lvl="0" marL="0" rtl="0" algn="just">
              <a:lnSpc>
                <a:spcPct val="150000"/>
              </a:lnSpc>
              <a:spcBef>
                <a:spcPts val="0"/>
              </a:spcBef>
              <a:spcAft>
                <a:spcPts val="0"/>
              </a:spcAft>
              <a:buSzPts val="2000"/>
              <a:buFont typeface="Times New Roman"/>
              <a:buChar char="•"/>
            </a:pPr>
            <a:r>
              <a:rPr lang="en-GB" sz="2000">
                <a:latin typeface="Cambria"/>
                <a:ea typeface="Cambria"/>
                <a:cs typeface="Cambria"/>
                <a:sym typeface="Cambria"/>
              </a:rPr>
              <a:t>Proliferation of </a:t>
            </a:r>
            <a:r>
              <a:rPr b="1" lang="en-GB" sz="2000">
                <a:latin typeface="Cambria"/>
                <a:ea typeface="Cambria"/>
                <a:cs typeface="Cambria"/>
                <a:sym typeface="Cambria"/>
              </a:rPr>
              <a:t>fake accounts</a:t>
            </a:r>
            <a:r>
              <a:rPr lang="en-GB" sz="2000">
                <a:latin typeface="Cambria"/>
                <a:ea typeface="Cambria"/>
                <a:cs typeface="Cambria"/>
                <a:sym typeface="Cambria"/>
              </a:rPr>
              <a:t> spreading misinformation, scams, cyberbullying, and fraud.</a:t>
            </a:r>
            <a:endParaRPr sz="2000">
              <a:latin typeface="Cambria"/>
              <a:ea typeface="Cambria"/>
              <a:cs typeface="Cambria"/>
              <a:sym typeface="Cambria"/>
            </a:endParaRPr>
          </a:p>
          <a:p>
            <a:pPr indent="-127000" lvl="0" marL="0" rtl="0" algn="just">
              <a:lnSpc>
                <a:spcPct val="150000"/>
              </a:lnSpc>
              <a:spcBef>
                <a:spcPts val="0"/>
              </a:spcBef>
              <a:spcAft>
                <a:spcPts val="0"/>
              </a:spcAft>
              <a:buSzPts val="2000"/>
              <a:buFont typeface="Times New Roman"/>
              <a:buChar char="•"/>
            </a:pPr>
            <a:r>
              <a:rPr lang="en-GB" sz="2000">
                <a:latin typeface="Cambria"/>
                <a:ea typeface="Cambria"/>
                <a:cs typeface="Cambria"/>
                <a:sym typeface="Cambria"/>
              </a:rPr>
              <a:t>Existing detection mechanisms focus mainly on </a:t>
            </a:r>
            <a:r>
              <a:rPr b="1" lang="en-GB" sz="2000">
                <a:latin typeface="Cambria"/>
                <a:ea typeface="Cambria"/>
                <a:cs typeface="Cambria"/>
                <a:sym typeface="Cambria"/>
              </a:rPr>
              <a:t>bots</a:t>
            </a:r>
            <a:r>
              <a:rPr lang="en-GB" sz="2000">
                <a:latin typeface="Cambria"/>
                <a:ea typeface="Cambria"/>
                <a:cs typeface="Cambria"/>
                <a:sym typeface="Cambria"/>
              </a:rPr>
              <a:t>, but </a:t>
            </a:r>
            <a:r>
              <a:rPr b="1" lang="en-GB" sz="2000">
                <a:latin typeface="Cambria"/>
                <a:ea typeface="Cambria"/>
                <a:cs typeface="Cambria"/>
                <a:sym typeface="Cambria"/>
              </a:rPr>
              <a:t>human-created fake identities</a:t>
            </a:r>
            <a:r>
              <a:rPr lang="en-GB" sz="2000">
                <a:latin typeface="Cambria"/>
                <a:ea typeface="Cambria"/>
                <a:cs typeface="Cambria"/>
                <a:sym typeface="Cambria"/>
              </a:rPr>
              <a:t> (trolls, impersonators) are harder to identify.</a:t>
            </a:r>
            <a:endParaRPr sz="2000">
              <a:latin typeface="Cambria"/>
              <a:ea typeface="Cambria"/>
              <a:cs typeface="Cambria"/>
              <a:sym typeface="Cambria"/>
            </a:endParaRPr>
          </a:p>
          <a:p>
            <a:pPr indent="-127000" lvl="0" marL="0" rtl="0" algn="just">
              <a:lnSpc>
                <a:spcPct val="150000"/>
              </a:lnSpc>
              <a:spcBef>
                <a:spcPts val="0"/>
              </a:spcBef>
              <a:spcAft>
                <a:spcPts val="0"/>
              </a:spcAft>
              <a:buSzPts val="2000"/>
              <a:buFont typeface="Times New Roman"/>
              <a:buChar char="•"/>
            </a:pPr>
            <a:r>
              <a:rPr b="1" lang="en-GB" sz="2000">
                <a:latin typeface="Cambria"/>
                <a:ea typeface="Cambria"/>
                <a:cs typeface="Cambria"/>
                <a:sym typeface="Cambria"/>
              </a:rPr>
              <a:t>Graph-based systems</a:t>
            </a:r>
            <a:r>
              <a:rPr lang="en-GB" sz="2000">
                <a:latin typeface="Cambria"/>
                <a:ea typeface="Cambria"/>
                <a:cs typeface="Cambria"/>
                <a:sym typeface="Cambria"/>
              </a:rPr>
              <a:t> like Google’s CopyCatch/Leas detect lockstep spam but require </a:t>
            </a:r>
            <a:r>
              <a:rPr b="1" lang="en-GB" sz="2000">
                <a:latin typeface="Cambria"/>
                <a:ea typeface="Cambria"/>
                <a:cs typeface="Cambria"/>
                <a:sym typeface="Cambria"/>
              </a:rPr>
              <a:t>huge infrastructure</a:t>
            </a:r>
            <a:r>
              <a:rPr lang="en-GB" sz="2000">
                <a:latin typeface="Cambria"/>
                <a:ea typeface="Cambria"/>
                <a:cs typeface="Cambria"/>
                <a:sym typeface="Cambria"/>
              </a:rPr>
              <a:t>, not feasible for small-scale deployment.</a:t>
            </a:r>
            <a:endParaRPr sz="2000">
              <a:latin typeface="Cambria"/>
              <a:ea typeface="Cambria"/>
              <a:cs typeface="Cambria"/>
              <a:sym typeface="Cambria"/>
            </a:endParaRPr>
          </a:p>
          <a:p>
            <a:pPr indent="-127000" lvl="0" marL="0" rtl="0" algn="just">
              <a:lnSpc>
                <a:spcPct val="150000"/>
              </a:lnSpc>
              <a:spcBef>
                <a:spcPts val="0"/>
              </a:spcBef>
              <a:spcAft>
                <a:spcPts val="0"/>
              </a:spcAft>
              <a:buSzPts val="2000"/>
              <a:buFont typeface="Times New Roman"/>
              <a:buChar char="•"/>
            </a:pPr>
            <a:r>
              <a:rPr lang="en-GB" sz="2000">
                <a:latin typeface="Cambria"/>
                <a:ea typeface="Cambria"/>
                <a:cs typeface="Cambria"/>
                <a:sym typeface="Cambria"/>
              </a:rPr>
              <a:t>Reporting is often </a:t>
            </a:r>
            <a:r>
              <a:rPr b="1" lang="en-GB" sz="2000">
                <a:latin typeface="Cambria"/>
                <a:ea typeface="Cambria"/>
                <a:cs typeface="Cambria"/>
                <a:sym typeface="Cambria"/>
              </a:rPr>
              <a:t>manual and delayed</a:t>
            </a:r>
            <a:r>
              <a:rPr lang="en-GB" sz="2000">
                <a:latin typeface="Cambria"/>
                <a:ea typeface="Cambria"/>
                <a:cs typeface="Cambria"/>
                <a:sym typeface="Cambria"/>
              </a:rPr>
              <a:t>, reducing effectiveness in stopping cyber threats.</a:t>
            </a:r>
            <a:endParaRPr sz="2000">
              <a:latin typeface="Cambria"/>
              <a:ea typeface="Cambria"/>
              <a:cs typeface="Cambria"/>
              <a:sym typeface="Cambria"/>
            </a:endParaRPr>
          </a:p>
          <a:p>
            <a:pPr indent="0" lvl="0" marL="0" rtl="0" algn="just">
              <a:spcBef>
                <a:spcPts val="0"/>
              </a:spcBef>
              <a:spcAft>
                <a:spcPts val="0"/>
              </a:spcAft>
              <a:buClr>
                <a:schemeClr val="dk1"/>
              </a:buClr>
              <a:buSzPts val="1800"/>
              <a:buFont typeface="Verdana"/>
              <a:buNone/>
            </a:pPr>
            <a:r>
              <a:t/>
            </a:r>
            <a:endParaRPr b="1" sz="2000">
              <a:latin typeface="Cambria"/>
              <a:ea typeface="Cambria"/>
              <a:cs typeface="Cambria"/>
              <a:sym typeface="Cambria"/>
            </a:endParaRPr>
          </a:p>
          <a:p>
            <a:pPr indent="0" lvl="0" marL="0" rtl="0" algn="just">
              <a:spcBef>
                <a:spcPts val="0"/>
              </a:spcBef>
              <a:spcAft>
                <a:spcPts val="0"/>
              </a:spcAft>
              <a:buClr>
                <a:schemeClr val="dk1"/>
              </a:buClr>
              <a:buSzPts val="1800"/>
              <a:buFont typeface="Verdana"/>
              <a:buNone/>
            </a:pPr>
            <a:r>
              <a:t/>
            </a:r>
            <a:endParaRPr sz="2000">
              <a:latin typeface="Cambria"/>
              <a:ea typeface="Cambria"/>
              <a:cs typeface="Cambria"/>
              <a:sym typeface="Cambria"/>
            </a:endParaRPr>
          </a:p>
          <a:p>
            <a:pPr indent="0" lvl="0" marL="0" marR="0" rtl="0" algn="l">
              <a:lnSpc>
                <a:spcPct val="100000"/>
              </a:lnSpc>
              <a:spcBef>
                <a:spcPts val="0"/>
              </a:spcBef>
              <a:spcAft>
                <a:spcPts val="0"/>
              </a:spcAft>
              <a:buClr>
                <a:schemeClr val="dk1"/>
              </a:buClr>
              <a:buSzPts val="2400"/>
              <a:buFont typeface="Cambria"/>
              <a:buNone/>
            </a:pPr>
            <a:r>
              <a:t/>
            </a:r>
            <a:endParaRPr sz="2000">
              <a:latin typeface="Cambria"/>
              <a:ea typeface="Cambria"/>
              <a:cs typeface="Cambria"/>
              <a:sym typeface="Cambria"/>
            </a:endParaRPr>
          </a:p>
          <a:p>
            <a:pPr indent="0" lvl="0" marL="0" marR="0" rtl="0" algn="l">
              <a:lnSpc>
                <a:spcPct val="100000"/>
              </a:lnSpc>
              <a:spcBef>
                <a:spcPts val="0"/>
              </a:spcBef>
              <a:spcAft>
                <a:spcPts val="0"/>
              </a:spcAft>
              <a:buClr>
                <a:schemeClr val="dk1"/>
              </a:buClr>
              <a:buSzPts val="2400"/>
              <a:buFont typeface="Verdana"/>
              <a:buNone/>
            </a:pPr>
            <a:r>
              <a:t/>
            </a:r>
            <a:endParaRPr b="0" i="0" sz="2000" u="none" cap="none" strike="noStrike">
              <a:solidFill>
                <a:schemeClr val="dk1"/>
              </a:solidFill>
              <a:latin typeface="Cambria"/>
              <a:ea typeface="Cambria"/>
              <a:cs typeface="Cambria"/>
              <a:sym typeface="Cambr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5"/>
          <p:cNvSpPr txBox="1"/>
          <p:nvPr>
            <p:ph type="title"/>
          </p:nvPr>
        </p:nvSpPr>
        <p:spPr>
          <a:xfrm>
            <a:off x="812800" y="274638"/>
            <a:ext cx="10668000" cy="487500"/>
          </a:xfrm>
          <a:prstGeom prst="rect">
            <a:avLst/>
          </a:prstGeom>
          <a:noFill/>
          <a:ln>
            <a:noFill/>
          </a:ln>
        </p:spPr>
        <p:txBody>
          <a:bodyPr anchorCtr="0" anchor="ctr" bIns="45700" lIns="91425" spcFirstLastPara="1" rIns="91425" wrap="square" tIns="45700">
            <a:noAutofit/>
          </a:bodyPr>
          <a:lstStyle/>
          <a:p>
            <a:pPr indent="0" lvl="0" marL="152400" rtl="0" algn="l">
              <a:lnSpc>
                <a:spcPct val="200000"/>
              </a:lnSpc>
              <a:spcBef>
                <a:spcPts val="0"/>
              </a:spcBef>
              <a:spcAft>
                <a:spcPts val="0"/>
              </a:spcAft>
              <a:buSzPts val="2800"/>
              <a:buNone/>
            </a:pPr>
            <a:r>
              <a:rPr lang="en-GB">
                <a:latin typeface="Cambria"/>
                <a:ea typeface="Cambria"/>
                <a:cs typeface="Cambria"/>
                <a:sym typeface="Cambria"/>
              </a:rPr>
              <a:t>Analysis of Problem Statement </a:t>
            </a:r>
            <a:r>
              <a:rPr lang="en-GB" sz="2000">
                <a:latin typeface="Cambria"/>
                <a:ea typeface="Cambria"/>
                <a:cs typeface="Cambria"/>
                <a:sym typeface="Cambria"/>
              </a:rPr>
              <a:t>(contd...)</a:t>
            </a:r>
            <a:endParaRPr>
              <a:latin typeface="Cambria"/>
              <a:ea typeface="Cambria"/>
              <a:cs typeface="Cambria"/>
              <a:sym typeface="Cambria"/>
            </a:endParaRPr>
          </a:p>
        </p:txBody>
      </p:sp>
      <p:sp>
        <p:nvSpPr>
          <p:cNvPr id="111" name="Google Shape;111;p5"/>
          <p:cNvSpPr txBox="1"/>
          <p:nvPr>
            <p:ph idx="1" type="body"/>
          </p:nvPr>
        </p:nvSpPr>
        <p:spPr>
          <a:xfrm>
            <a:off x="1007816" y="1300205"/>
            <a:ext cx="10278000" cy="4556100"/>
          </a:xfrm>
          <a:prstGeom prst="rect">
            <a:avLst/>
          </a:prstGeom>
          <a:noFill/>
          <a:ln>
            <a:noFill/>
          </a:ln>
        </p:spPr>
        <p:txBody>
          <a:bodyPr anchorCtr="0" anchor="ctr" bIns="45700" lIns="91425" spcFirstLastPara="1" rIns="91425" wrap="square" tIns="45700">
            <a:spAutoFit/>
          </a:bodyPr>
          <a:lstStyle/>
          <a:p>
            <a:pPr indent="0" lvl="0" marL="76200" rtl="0" algn="just">
              <a:lnSpc>
                <a:spcPct val="100000"/>
              </a:lnSpc>
              <a:spcBef>
                <a:spcPts val="480"/>
              </a:spcBef>
              <a:spcAft>
                <a:spcPts val="0"/>
              </a:spcAft>
              <a:buSzPts val="2400"/>
              <a:buNone/>
            </a:pPr>
            <a:r>
              <a:rPr b="1" lang="en-GB">
                <a:latin typeface="Cambria"/>
                <a:ea typeface="Cambria"/>
                <a:cs typeface="Cambria"/>
                <a:sym typeface="Cambria"/>
              </a:rPr>
              <a:t>Core Issues:</a:t>
            </a:r>
            <a:endParaRPr>
              <a:latin typeface="Cambria"/>
              <a:ea typeface="Cambria"/>
              <a:cs typeface="Cambria"/>
              <a:sym typeface="Cambria"/>
            </a:endParaRPr>
          </a:p>
          <a:p>
            <a:pPr indent="-381000" lvl="0" marL="457200" rtl="0" algn="just">
              <a:lnSpc>
                <a:spcPct val="100000"/>
              </a:lnSpc>
              <a:spcBef>
                <a:spcPts val="480"/>
              </a:spcBef>
              <a:spcAft>
                <a:spcPts val="0"/>
              </a:spcAft>
              <a:buSzPts val="2400"/>
              <a:buFont typeface="Arial"/>
              <a:buChar char="•"/>
            </a:pPr>
            <a:r>
              <a:rPr lang="en-GB" sz="2000">
                <a:latin typeface="Cambria"/>
                <a:ea typeface="Cambria"/>
                <a:cs typeface="Cambria"/>
                <a:sym typeface="Cambria"/>
              </a:rPr>
              <a:t>Difficulty in distinguishing between </a:t>
            </a:r>
            <a:r>
              <a:rPr b="1" lang="en-GB" sz="2000">
                <a:latin typeface="Cambria"/>
                <a:ea typeface="Cambria"/>
                <a:cs typeface="Cambria"/>
                <a:sym typeface="Cambria"/>
              </a:rPr>
              <a:t>real vs fake profiles</a:t>
            </a:r>
            <a:r>
              <a:rPr lang="en-GB" sz="2000">
                <a:latin typeface="Cambria"/>
                <a:ea typeface="Cambria"/>
                <a:cs typeface="Cambria"/>
                <a:sym typeface="Cambria"/>
              </a:rPr>
              <a:t>, especially human-driven deception.</a:t>
            </a:r>
            <a:endParaRPr>
              <a:latin typeface="Cambria"/>
              <a:ea typeface="Cambria"/>
              <a:cs typeface="Cambria"/>
              <a:sym typeface="Cambria"/>
            </a:endParaRPr>
          </a:p>
          <a:p>
            <a:pPr indent="-381000" lvl="0" marL="457200" rtl="0" algn="just">
              <a:lnSpc>
                <a:spcPct val="100000"/>
              </a:lnSpc>
              <a:spcBef>
                <a:spcPts val="480"/>
              </a:spcBef>
              <a:spcAft>
                <a:spcPts val="0"/>
              </a:spcAft>
              <a:buSzPts val="2400"/>
              <a:buFont typeface="Arial"/>
              <a:buChar char="•"/>
            </a:pPr>
            <a:r>
              <a:rPr lang="en-GB" sz="2000">
                <a:latin typeface="Cambria"/>
                <a:ea typeface="Cambria"/>
                <a:cs typeface="Cambria"/>
                <a:sym typeface="Cambria"/>
              </a:rPr>
              <a:t>Lack of </a:t>
            </a:r>
            <a:r>
              <a:rPr b="1" lang="en-GB" sz="2000">
                <a:latin typeface="Cambria"/>
                <a:ea typeface="Cambria"/>
                <a:cs typeface="Cambria"/>
                <a:sym typeface="Cambria"/>
              </a:rPr>
              <a:t>real-time, automated reporting</a:t>
            </a:r>
            <a:r>
              <a:rPr lang="en-GB" sz="2000">
                <a:latin typeface="Cambria"/>
                <a:ea typeface="Cambria"/>
                <a:cs typeface="Cambria"/>
                <a:sym typeface="Cambria"/>
              </a:rPr>
              <a:t> to platform authorities.</a:t>
            </a:r>
            <a:endParaRPr>
              <a:latin typeface="Cambria"/>
              <a:ea typeface="Cambria"/>
              <a:cs typeface="Cambria"/>
              <a:sym typeface="Cambria"/>
            </a:endParaRPr>
          </a:p>
          <a:p>
            <a:pPr indent="-381000" lvl="0" marL="457200" rtl="0" algn="just">
              <a:lnSpc>
                <a:spcPct val="100000"/>
              </a:lnSpc>
              <a:spcBef>
                <a:spcPts val="480"/>
              </a:spcBef>
              <a:spcAft>
                <a:spcPts val="0"/>
              </a:spcAft>
              <a:buSzPts val="2400"/>
              <a:buFont typeface="Arial"/>
              <a:buChar char="•"/>
            </a:pPr>
            <a:r>
              <a:rPr lang="en-GB" sz="2000">
                <a:latin typeface="Cambria"/>
                <a:ea typeface="Cambria"/>
                <a:cs typeface="Cambria"/>
                <a:sym typeface="Cambria"/>
              </a:rPr>
              <a:t>Limited access to </a:t>
            </a:r>
            <a:r>
              <a:rPr b="1" lang="en-GB" sz="2000">
                <a:latin typeface="Cambria"/>
                <a:ea typeface="Cambria"/>
                <a:cs typeface="Cambria"/>
                <a:sym typeface="Cambria"/>
              </a:rPr>
              <a:t>large datasets</a:t>
            </a:r>
            <a:r>
              <a:rPr lang="en-GB" sz="2000">
                <a:latin typeface="Cambria"/>
                <a:ea typeface="Cambria"/>
                <a:cs typeface="Cambria"/>
                <a:sym typeface="Cambria"/>
              </a:rPr>
              <a:t> for training robust ML models.</a:t>
            </a:r>
            <a:endParaRPr>
              <a:latin typeface="Cambria"/>
              <a:ea typeface="Cambria"/>
              <a:cs typeface="Cambria"/>
              <a:sym typeface="Cambria"/>
            </a:endParaRPr>
          </a:p>
          <a:p>
            <a:pPr indent="-381000" lvl="0" marL="457200" rtl="0" algn="just">
              <a:lnSpc>
                <a:spcPct val="100000"/>
              </a:lnSpc>
              <a:spcBef>
                <a:spcPts val="480"/>
              </a:spcBef>
              <a:spcAft>
                <a:spcPts val="0"/>
              </a:spcAft>
              <a:buSzPts val="2400"/>
              <a:buFont typeface="Cambria"/>
              <a:buChar char="•"/>
            </a:pPr>
            <a:r>
              <a:rPr lang="en-GB" sz="2000">
                <a:latin typeface="Cambria"/>
                <a:ea typeface="Cambria"/>
                <a:cs typeface="Cambria"/>
                <a:sym typeface="Cambria"/>
              </a:rPr>
              <a:t>Privacy and ethical concerns in analyzing user data.</a:t>
            </a:r>
            <a:endParaRPr>
              <a:latin typeface="Cambria"/>
              <a:ea typeface="Cambria"/>
              <a:cs typeface="Cambria"/>
              <a:sym typeface="Cambria"/>
            </a:endParaRPr>
          </a:p>
          <a:p>
            <a:pPr indent="-228600" lvl="0" marL="457200" rtl="0" algn="just">
              <a:lnSpc>
                <a:spcPct val="100000"/>
              </a:lnSpc>
              <a:spcBef>
                <a:spcPts val="480"/>
              </a:spcBef>
              <a:spcAft>
                <a:spcPts val="0"/>
              </a:spcAft>
              <a:buSzPts val="2400"/>
              <a:buFont typeface="Arial"/>
              <a:buNone/>
            </a:pPr>
            <a:r>
              <a:t/>
            </a:r>
            <a:endParaRPr sz="1800">
              <a:latin typeface="Cambria"/>
              <a:ea typeface="Cambria"/>
              <a:cs typeface="Cambria"/>
              <a:sym typeface="Cambria"/>
            </a:endParaRPr>
          </a:p>
          <a:p>
            <a:pPr indent="0" lvl="0" marL="76200" rtl="0" algn="just">
              <a:lnSpc>
                <a:spcPct val="100000"/>
              </a:lnSpc>
              <a:spcBef>
                <a:spcPts val="480"/>
              </a:spcBef>
              <a:spcAft>
                <a:spcPts val="0"/>
              </a:spcAft>
              <a:buSzPts val="2400"/>
              <a:buNone/>
            </a:pPr>
            <a:r>
              <a:rPr b="1" lang="en-GB">
                <a:latin typeface="Cambria"/>
                <a:ea typeface="Cambria"/>
                <a:cs typeface="Cambria"/>
                <a:sym typeface="Cambria"/>
              </a:rPr>
              <a:t>Impact:</a:t>
            </a:r>
            <a:endParaRPr>
              <a:latin typeface="Cambria"/>
              <a:ea typeface="Cambria"/>
              <a:cs typeface="Cambria"/>
              <a:sym typeface="Cambria"/>
            </a:endParaRPr>
          </a:p>
          <a:p>
            <a:pPr indent="-381000" lvl="0" marL="457200" rtl="0" algn="just">
              <a:lnSpc>
                <a:spcPct val="100000"/>
              </a:lnSpc>
              <a:spcBef>
                <a:spcPts val="480"/>
              </a:spcBef>
              <a:spcAft>
                <a:spcPts val="0"/>
              </a:spcAft>
              <a:buSzPts val="2400"/>
              <a:buFont typeface="Cambria"/>
              <a:buChar char="•"/>
            </a:pPr>
            <a:r>
              <a:rPr lang="en-GB" sz="2000">
                <a:latin typeface="Cambria"/>
                <a:ea typeface="Cambria"/>
                <a:cs typeface="Cambria"/>
                <a:sym typeface="Cambria"/>
              </a:rPr>
              <a:t>Loss of trust in social media platforms.</a:t>
            </a:r>
            <a:endParaRPr>
              <a:latin typeface="Cambria"/>
              <a:ea typeface="Cambria"/>
              <a:cs typeface="Cambria"/>
              <a:sym typeface="Cambria"/>
            </a:endParaRPr>
          </a:p>
          <a:p>
            <a:pPr indent="-381000" lvl="0" marL="457200" rtl="0" algn="just">
              <a:lnSpc>
                <a:spcPct val="100000"/>
              </a:lnSpc>
              <a:spcBef>
                <a:spcPts val="480"/>
              </a:spcBef>
              <a:spcAft>
                <a:spcPts val="0"/>
              </a:spcAft>
              <a:buSzPts val="2400"/>
              <a:buFont typeface="Cambria"/>
              <a:buChar char="•"/>
            </a:pPr>
            <a:r>
              <a:rPr lang="en-GB" sz="2000">
                <a:latin typeface="Cambria"/>
                <a:ea typeface="Cambria"/>
                <a:cs typeface="Cambria"/>
                <a:sym typeface="Cambria"/>
              </a:rPr>
              <a:t>Increased spread of disinformation &amp; cybercrime.</a:t>
            </a:r>
            <a:endParaRPr>
              <a:latin typeface="Cambria"/>
              <a:ea typeface="Cambria"/>
              <a:cs typeface="Cambria"/>
              <a:sym typeface="Cambria"/>
            </a:endParaRPr>
          </a:p>
          <a:p>
            <a:pPr indent="-381000" lvl="0" marL="457200" rtl="0" algn="just">
              <a:lnSpc>
                <a:spcPct val="100000"/>
              </a:lnSpc>
              <a:spcBef>
                <a:spcPts val="480"/>
              </a:spcBef>
              <a:spcAft>
                <a:spcPts val="0"/>
              </a:spcAft>
              <a:buSzPts val="2400"/>
              <a:buFont typeface="Cambria"/>
              <a:buChar char="•"/>
            </a:pPr>
            <a:r>
              <a:rPr lang="en-GB" sz="2000">
                <a:latin typeface="Cambria"/>
                <a:ea typeface="Cambria"/>
                <a:cs typeface="Cambria"/>
                <a:sym typeface="Cambria"/>
              </a:rPr>
              <a:t>Threats to individual safety (harassment, scams, identity theft).</a:t>
            </a:r>
            <a:endParaRPr>
              <a:latin typeface="Cambria"/>
              <a:ea typeface="Cambria"/>
              <a:cs typeface="Cambria"/>
              <a:sym typeface="Cambr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g37cdb6ed61c_1_5"/>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latin typeface="Times New Roman"/>
                <a:ea typeface="Times New Roman"/>
                <a:cs typeface="Times New Roman"/>
                <a:sym typeface="Times New Roman"/>
              </a:rPr>
              <a:t>Literature Survey</a:t>
            </a:r>
            <a:endParaRPr>
              <a:latin typeface="Times New Roman"/>
              <a:ea typeface="Times New Roman"/>
              <a:cs typeface="Times New Roman"/>
              <a:sym typeface="Times New Roman"/>
            </a:endParaRPr>
          </a:p>
        </p:txBody>
      </p:sp>
      <p:sp>
        <p:nvSpPr>
          <p:cNvPr id="117" name="Google Shape;117;g37cdb6ed61c_1_5"/>
          <p:cNvSpPr txBox="1"/>
          <p:nvPr>
            <p:ph idx="1" type="body"/>
          </p:nvPr>
        </p:nvSpPr>
        <p:spPr>
          <a:xfrm>
            <a:off x="812800" y="1058314"/>
            <a:ext cx="10668000" cy="49530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aphicFrame>
        <p:nvGraphicFramePr>
          <p:cNvPr id="118" name="Google Shape;118;g37cdb6ed61c_1_5"/>
          <p:cNvGraphicFramePr/>
          <p:nvPr/>
        </p:nvGraphicFramePr>
        <p:xfrm>
          <a:off x="681313" y="1164125"/>
          <a:ext cx="3000000" cy="3000000"/>
        </p:xfrm>
        <a:graphic>
          <a:graphicData uri="http://schemas.openxmlformats.org/drawingml/2006/table">
            <a:tbl>
              <a:tblPr>
                <a:noFill/>
                <a:tableStyleId>{A84400C1-8A11-49CF-86B3-3B38B299F6A6}</a:tableStyleId>
              </a:tblPr>
              <a:tblGrid>
                <a:gridCol w="399450"/>
                <a:gridCol w="2341025"/>
                <a:gridCol w="2829700"/>
                <a:gridCol w="657950"/>
                <a:gridCol w="4662075"/>
              </a:tblGrid>
              <a:tr h="799775">
                <a:tc>
                  <a:txBody>
                    <a:bodyPr/>
                    <a:lstStyle/>
                    <a:p>
                      <a:pPr indent="0" lvl="0" marL="0" rtl="0" algn="l">
                        <a:lnSpc>
                          <a:spcPct val="115000"/>
                        </a:lnSpc>
                        <a:spcBef>
                          <a:spcPts val="1200"/>
                        </a:spcBef>
                        <a:spcAft>
                          <a:spcPts val="1200"/>
                        </a:spcAft>
                        <a:buNone/>
                      </a:pPr>
                      <a:r>
                        <a:rPr b="1" lang="en-GB" sz="1300">
                          <a:latin typeface="Cambria"/>
                          <a:ea typeface="Cambria"/>
                          <a:cs typeface="Cambria"/>
                          <a:sym typeface="Cambria"/>
                        </a:rPr>
                        <a:t>No.</a:t>
                      </a:r>
                      <a:endParaRPr b="1" sz="13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b="1" lang="en-GB" sz="1300">
                          <a:latin typeface="Cambria"/>
                          <a:ea typeface="Cambria"/>
                          <a:cs typeface="Cambria"/>
                          <a:sym typeface="Cambria"/>
                        </a:rPr>
                        <a:t>Paper / Publication</a:t>
                      </a:r>
                      <a:endParaRPr b="1" sz="13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b="1" lang="en-GB" sz="1300">
                          <a:latin typeface="Cambria"/>
                          <a:ea typeface="Cambria"/>
                          <a:cs typeface="Cambria"/>
                          <a:sym typeface="Cambria"/>
                        </a:rPr>
                        <a:t>Author(s)</a:t>
                      </a:r>
                      <a:endParaRPr b="1" sz="13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b="1" lang="en-GB" sz="1300">
                          <a:latin typeface="Cambria"/>
                          <a:ea typeface="Cambria"/>
                          <a:cs typeface="Cambria"/>
                          <a:sym typeface="Cambria"/>
                        </a:rPr>
                        <a:t>Year</a:t>
                      </a:r>
                      <a:endParaRPr b="1" sz="13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b="1" lang="en-GB" sz="1300">
                          <a:latin typeface="Cambria"/>
                          <a:ea typeface="Cambria"/>
                          <a:cs typeface="Cambria"/>
                          <a:sym typeface="Cambria"/>
                        </a:rPr>
                        <a:t>Description and Limitations</a:t>
                      </a:r>
                      <a:endParaRPr b="1" sz="13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463025">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1.</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In a World That Counts: Clustering and Detecting Fake Social Engagement at Scale</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Yixuan Li, Oscar Martinez, Yi Li, John E. Hopcroft, Xing Chen</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2016</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300">
                          <a:latin typeface="Cambria"/>
                          <a:ea typeface="Cambria"/>
                          <a:cs typeface="Cambria"/>
                          <a:sym typeface="Cambria"/>
                        </a:rPr>
                        <a:t>Introduces LEAS (Local Expansion at Scale) for detecting fake engagement on YouTube using temporal graph analysis and MapReduce. </a:t>
                      </a:r>
                      <a:r>
                        <a:rPr b="1" lang="en-GB" sz="1300">
                          <a:latin typeface="Cambria"/>
                          <a:ea typeface="Cambria"/>
                          <a:cs typeface="Cambria"/>
                          <a:sym typeface="Cambria"/>
                        </a:rPr>
                        <a:t>Limitation:</a:t>
                      </a:r>
                      <a:r>
                        <a:rPr lang="en-GB" sz="1300">
                          <a:latin typeface="Cambria"/>
                          <a:ea typeface="Cambria"/>
                          <a:cs typeface="Cambria"/>
                          <a:sym typeface="Cambria"/>
                        </a:rPr>
                        <a:t> Focused on engagement metrics, not full fake identity detection.</a:t>
                      </a:r>
                      <a:endParaRPr sz="13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57325">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2.</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Using Machine Learning to Detect Fake Identities: Bots vs Humans</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Estée Van Der Walt, J. Neloff</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2018</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300">
                          <a:latin typeface="Cambria"/>
                          <a:ea typeface="Cambria"/>
                          <a:cs typeface="Cambria"/>
                          <a:sym typeface="Cambria"/>
                        </a:rPr>
                        <a:t>Applies engineered features (e.g., friend-to-follower ratio) to detect both bots and human-created fake identities. </a:t>
                      </a:r>
                      <a:r>
                        <a:rPr b="1" lang="en-GB" sz="1300">
                          <a:latin typeface="Cambria"/>
                          <a:ea typeface="Cambria"/>
                          <a:cs typeface="Cambria"/>
                          <a:sym typeface="Cambria"/>
                        </a:rPr>
                        <a:t>Limitation:</a:t>
                      </a:r>
                      <a:r>
                        <a:rPr lang="en-GB" sz="1300">
                          <a:latin typeface="Cambria"/>
                          <a:ea typeface="Cambria"/>
                          <a:cs typeface="Cambria"/>
                          <a:sym typeface="Cambria"/>
                        </a:rPr>
                        <a:t> Human-created fake identities are harder to detect with high accuracy.</a:t>
                      </a:r>
                      <a:endParaRPr sz="13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121250">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3.</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Detecting Fake Accounts on Social Media</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Sarah Khaled, Hoda Mokhtar, Neamat El-Tazi</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600">
                          <a:latin typeface="Cambria"/>
                          <a:ea typeface="Cambria"/>
                          <a:cs typeface="Cambria"/>
                          <a:sym typeface="Cambria"/>
                        </a:rPr>
                        <a:t>2018</a:t>
                      </a:r>
                      <a:endParaRPr sz="16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300">
                          <a:latin typeface="Cambria"/>
                          <a:ea typeface="Cambria"/>
                          <a:cs typeface="Cambria"/>
                          <a:sym typeface="Cambria"/>
                        </a:rPr>
                        <a:t>Proposes SVM-NN hybrid with feature selection/reduction for fake Twitter account detection. Outperforms standalone models. </a:t>
                      </a:r>
                      <a:r>
                        <a:rPr b="1" lang="en-GB" sz="1300">
                          <a:latin typeface="Cambria"/>
                          <a:ea typeface="Cambria"/>
                          <a:cs typeface="Cambria"/>
                          <a:sym typeface="Cambria"/>
                        </a:rPr>
                        <a:t>Limitation:</a:t>
                      </a:r>
                      <a:r>
                        <a:rPr lang="en-GB" sz="1300">
                          <a:latin typeface="Cambria"/>
                          <a:ea typeface="Cambria"/>
                          <a:cs typeface="Cambria"/>
                          <a:sym typeface="Cambria"/>
                        </a:rPr>
                        <a:t> Dataset-specific; lacks cross-platform generalization.</a:t>
                      </a:r>
                      <a:endParaRPr sz="13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g37d2d6ac60a_1_6"/>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latin typeface="Times New Roman"/>
                <a:ea typeface="Times New Roman"/>
                <a:cs typeface="Times New Roman"/>
                <a:sym typeface="Times New Roman"/>
              </a:rPr>
              <a:t>Literature Survey</a:t>
            </a:r>
            <a:endParaRPr/>
          </a:p>
        </p:txBody>
      </p:sp>
      <p:sp>
        <p:nvSpPr>
          <p:cNvPr id="124" name="Google Shape;124;g37d2d6ac60a_1_6"/>
          <p:cNvSpPr txBox="1"/>
          <p:nvPr>
            <p:ph idx="1" type="body"/>
          </p:nvPr>
        </p:nvSpPr>
        <p:spPr>
          <a:xfrm flipH="1" rot="10800000">
            <a:off x="382550" y="507150"/>
            <a:ext cx="163500" cy="255000"/>
          </a:xfrm>
          <a:prstGeom prst="rect">
            <a:avLst/>
          </a:prstGeom>
        </p:spPr>
        <p:txBody>
          <a:bodyPr anchorCtr="0" anchor="t" bIns="45700" lIns="91425" spcFirstLastPara="1" rIns="91425" wrap="square" tIns="45700">
            <a:normAutofit/>
          </a:bodyPr>
          <a:lstStyle/>
          <a:p>
            <a:pPr indent="0" lvl="0" marL="0" rtl="0" algn="l">
              <a:lnSpc>
                <a:spcPct val="80000"/>
              </a:lnSpc>
              <a:spcBef>
                <a:spcPts val="480"/>
              </a:spcBef>
              <a:spcAft>
                <a:spcPts val="0"/>
              </a:spcAft>
              <a:buSzPts val="605"/>
              <a:buNone/>
            </a:pPr>
            <a:r>
              <a:rPr lang="en-GB" sz="100"/>
              <a:t>i</a:t>
            </a:r>
            <a:endParaRPr sz="100"/>
          </a:p>
        </p:txBody>
      </p:sp>
      <p:graphicFrame>
        <p:nvGraphicFramePr>
          <p:cNvPr id="125" name="Google Shape;125;g37d2d6ac60a_1_6"/>
          <p:cNvGraphicFramePr/>
          <p:nvPr/>
        </p:nvGraphicFramePr>
        <p:xfrm>
          <a:off x="546050" y="1031950"/>
          <a:ext cx="3000000" cy="3000000"/>
        </p:xfrm>
        <a:graphic>
          <a:graphicData uri="http://schemas.openxmlformats.org/drawingml/2006/table">
            <a:tbl>
              <a:tblPr>
                <a:noFill/>
                <a:tableStyleId>{A84400C1-8A11-49CF-86B3-3B38B299F6A6}</a:tableStyleId>
              </a:tblPr>
              <a:tblGrid>
                <a:gridCol w="451200"/>
                <a:gridCol w="2759875"/>
                <a:gridCol w="3276500"/>
                <a:gridCol w="656400"/>
                <a:gridCol w="3882325"/>
              </a:tblGrid>
              <a:tr h="1216100">
                <a:tc>
                  <a:txBody>
                    <a:bodyPr/>
                    <a:lstStyle/>
                    <a:p>
                      <a:pPr indent="0" lvl="0" marL="0" rtl="0" algn="l">
                        <a:lnSpc>
                          <a:spcPct val="115000"/>
                        </a:lnSpc>
                        <a:spcBef>
                          <a:spcPts val="1200"/>
                        </a:spcBef>
                        <a:spcAft>
                          <a:spcPts val="1200"/>
                        </a:spcAft>
                        <a:buNone/>
                      </a:pPr>
                      <a:r>
                        <a:rPr lang="en-GB"/>
                        <a:t>4.</a:t>
                      </a:r>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Unmasking Deception: Detection of Fake Profiles in Online Social Ecosystems</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Amber Sarfraz, Adnan Ahmad, Frukh Zeshan, Muhammad Hamid, Tagrid Abdullah N. Alshalali</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2022</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200">
                          <a:latin typeface="Cambria"/>
                          <a:ea typeface="Cambria"/>
                          <a:cs typeface="Cambria"/>
                          <a:sym typeface="Cambria"/>
                        </a:rPr>
                        <a:t>Systematic Literature Review (SLR) of fake profile detection methods. Provides taxonomy of fake profiles (sybils, sock puppets, bots) and key challenges. </a:t>
                      </a:r>
                      <a:r>
                        <a:rPr b="1" lang="en-GB" sz="1200">
                          <a:latin typeface="Cambria"/>
                          <a:ea typeface="Cambria"/>
                          <a:cs typeface="Cambria"/>
                          <a:sym typeface="Cambria"/>
                        </a:rPr>
                        <a:t>Limitation:</a:t>
                      </a:r>
                      <a:r>
                        <a:rPr lang="en-GB" sz="1200">
                          <a:latin typeface="Cambria"/>
                          <a:ea typeface="Cambria"/>
                          <a:cs typeface="Cambria"/>
                          <a:sym typeface="Cambria"/>
                        </a:rPr>
                        <a:t> Theoretical framework; lacks real-world experimentation.</a:t>
                      </a:r>
                      <a:endParaRPr sz="12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158950">
                <a:tc>
                  <a:txBody>
                    <a:bodyPr/>
                    <a:lstStyle/>
                    <a:p>
                      <a:pPr indent="0" lvl="0" marL="0" rtl="0" algn="l">
                        <a:lnSpc>
                          <a:spcPct val="115000"/>
                        </a:lnSpc>
                        <a:spcBef>
                          <a:spcPts val="1200"/>
                        </a:spcBef>
                        <a:spcAft>
                          <a:spcPts val="1200"/>
                        </a:spcAft>
                        <a:buNone/>
                      </a:pPr>
                      <a:r>
                        <a:rPr lang="en-GB"/>
                        <a:t>5.</a:t>
                      </a:r>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Techniques to Detect Fake Profiles on Social Media Using New Age Algorithms – A Survey</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A.K.M. Rubaiyat Reza Habib, Edidiong Elijah Akpan, Bhaskar Ghosh, Indira K. Dutta</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2022</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200">
                          <a:latin typeface="Cambria"/>
                          <a:ea typeface="Cambria"/>
                          <a:cs typeface="Cambria"/>
                          <a:sym typeface="Cambria"/>
                        </a:rPr>
                        <a:t>Reviews modern algorithms including ML, DL, and generative approaches for detecting fake profiles across Twitter, Instagram, and Facebook. </a:t>
                      </a:r>
                      <a:r>
                        <a:rPr b="1" lang="en-GB" sz="1200">
                          <a:latin typeface="Cambria"/>
                          <a:ea typeface="Cambria"/>
                          <a:cs typeface="Cambria"/>
                          <a:sym typeface="Cambria"/>
                        </a:rPr>
                        <a:t>Limitation:</a:t>
                      </a:r>
                      <a:r>
                        <a:rPr lang="en-GB" sz="1200">
                          <a:latin typeface="Cambria"/>
                          <a:ea typeface="Cambria"/>
                          <a:cs typeface="Cambria"/>
                          <a:sym typeface="Cambria"/>
                        </a:rPr>
                        <a:t> Pure survey; no comparative experiments.</a:t>
                      </a:r>
                      <a:endParaRPr sz="12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233000">
                <a:tc>
                  <a:txBody>
                    <a:bodyPr/>
                    <a:lstStyle/>
                    <a:p>
                      <a:pPr indent="0" lvl="0" marL="0" rtl="0" algn="l">
                        <a:lnSpc>
                          <a:spcPct val="115000"/>
                        </a:lnSpc>
                        <a:spcBef>
                          <a:spcPts val="1200"/>
                        </a:spcBef>
                        <a:spcAft>
                          <a:spcPts val="1200"/>
                        </a:spcAft>
                        <a:buNone/>
                      </a:pPr>
                      <a:r>
                        <a:rPr lang="en-GB"/>
                        <a:t>6.</a:t>
                      </a:r>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A Hybrid Machine Learning Model for Detection of Fake Profile Accounts on Social Media Networks</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Morris Bosire Karamu, Eric Nyambariga Araka</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2022</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200">
                          <a:latin typeface="Cambria"/>
                          <a:ea typeface="Cambria"/>
                          <a:cs typeface="Cambria"/>
                          <a:sym typeface="Cambria"/>
                        </a:rPr>
                        <a:t>Presents a hybrid ML model to identify fake accounts created by bots and humans, emphasizing misinformation and security issues. </a:t>
                      </a:r>
                      <a:r>
                        <a:rPr b="1" lang="en-GB" sz="1200">
                          <a:latin typeface="Cambria"/>
                          <a:ea typeface="Cambria"/>
                          <a:cs typeface="Cambria"/>
                          <a:sym typeface="Cambria"/>
                        </a:rPr>
                        <a:t>Limitation:</a:t>
                      </a:r>
                      <a:r>
                        <a:rPr lang="en-GB" sz="1200">
                          <a:latin typeface="Cambria"/>
                          <a:ea typeface="Cambria"/>
                          <a:cs typeface="Cambria"/>
                          <a:sym typeface="Cambria"/>
                        </a:rPr>
                        <a:t> Conceptual; limited large-scale validation.</a:t>
                      </a:r>
                      <a:endParaRPr sz="12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030325">
                <a:tc>
                  <a:txBody>
                    <a:bodyPr/>
                    <a:lstStyle/>
                    <a:p>
                      <a:pPr indent="0" lvl="0" marL="0" rtl="0" algn="l">
                        <a:lnSpc>
                          <a:spcPct val="115000"/>
                        </a:lnSpc>
                        <a:spcBef>
                          <a:spcPts val="1200"/>
                        </a:spcBef>
                        <a:spcAft>
                          <a:spcPts val="1200"/>
                        </a:spcAft>
                        <a:buNone/>
                      </a:pPr>
                      <a:r>
                        <a:rPr lang="en-GB"/>
                        <a:t>7.</a:t>
                      </a:r>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A Review Article on Detection of Fake Profile on Social-Media</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Shamim Ahmad, Manish Madhava Tripathi</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500">
                          <a:latin typeface="Cambria"/>
                          <a:ea typeface="Cambria"/>
                          <a:cs typeface="Cambria"/>
                          <a:sym typeface="Cambria"/>
                        </a:rPr>
                        <a:t>2023</a:t>
                      </a:r>
                      <a:endParaRPr sz="15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1200"/>
                        </a:spcBef>
                        <a:spcAft>
                          <a:spcPts val="1200"/>
                        </a:spcAft>
                        <a:buNone/>
                      </a:pPr>
                      <a:r>
                        <a:rPr lang="en-GB" sz="1200">
                          <a:latin typeface="Cambria"/>
                          <a:ea typeface="Cambria"/>
                          <a:cs typeface="Cambria"/>
                          <a:sym typeface="Cambria"/>
                        </a:rPr>
                        <a:t>Reviews ML approaches to detect fake, spam, and duplicate accounts. Highlights need for robust detection frameworks. </a:t>
                      </a:r>
                      <a:r>
                        <a:rPr b="1" lang="en-GB" sz="1200">
                          <a:latin typeface="Cambria"/>
                          <a:ea typeface="Cambria"/>
                          <a:cs typeface="Cambria"/>
                          <a:sym typeface="Cambria"/>
                        </a:rPr>
                        <a:t>Limitation:</a:t>
                      </a:r>
                      <a:r>
                        <a:rPr lang="en-GB" sz="1200">
                          <a:latin typeface="Cambria"/>
                          <a:ea typeface="Cambria"/>
                          <a:cs typeface="Cambria"/>
                          <a:sym typeface="Cambria"/>
                        </a:rPr>
                        <a:t> Review-based; lacks implementation results.</a:t>
                      </a:r>
                      <a:endParaRPr sz="1200">
                        <a:latin typeface="Cambria"/>
                        <a:ea typeface="Cambria"/>
                        <a:cs typeface="Cambria"/>
                        <a:sym typeface="Cambria"/>
                      </a:endParaRPr>
                    </a:p>
                  </a:txBody>
                  <a:tcPr marT="9525" marB="9525" marR="9525" marL="95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g37d6843c121_2_0"/>
          <p:cNvSpPr txBox="1"/>
          <p:nvPr>
            <p:ph type="title"/>
          </p:nvPr>
        </p:nvSpPr>
        <p:spPr>
          <a:xfrm>
            <a:off x="812800" y="274638"/>
            <a:ext cx="10668000" cy="4875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GB">
                <a:latin typeface="Times New Roman"/>
                <a:ea typeface="Times New Roman"/>
                <a:cs typeface="Times New Roman"/>
                <a:sym typeface="Times New Roman"/>
              </a:rPr>
              <a:t>Literature Survey</a:t>
            </a:r>
            <a:endParaRPr>
              <a:latin typeface="Times New Roman"/>
              <a:ea typeface="Times New Roman"/>
              <a:cs typeface="Times New Roman"/>
              <a:sym typeface="Times New Roman"/>
            </a:endParaRPr>
          </a:p>
        </p:txBody>
      </p:sp>
      <p:sp>
        <p:nvSpPr>
          <p:cNvPr id="131" name="Google Shape;131;g37d6843c121_2_0"/>
          <p:cNvSpPr txBox="1"/>
          <p:nvPr>
            <p:ph idx="1" type="body"/>
          </p:nvPr>
        </p:nvSpPr>
        <p:spPr>
          <a:xfrm>
            <a:off x="10651225" y="394950"/>
            <a:ext cx="41700" cy="97800"/>
          </a:xfrm>
          <a:prstGeom prst="rect">
            <a:avLst/>
          </a:prstGeom>
        </p:spPr>
        <p:txBody>
          <a:bodyPr anchorCtr="0" anchor="t" bIns="45700" lIns="91425" spcFirstLastPara="1" rIns="91425" wrap="square" tIns="45700">
            <a:normAutofit fontScale="25000" lnSpcReduction="20000"/>
          </a:bodyPr>
          <a:lstStyle/>
          <a:p>
            <a:pPr indent="0" lvl="0" marL="0" rtl="0" algn="l">
              <a:spcBef>
                <a:spcPts val="480"/>
              </a:spcBef>
              <a:spcAft>
                <a:spcPts val="0"/>
              </a:spcAft>
              <a:buNone/>
            </a:pPr>
            <a:r>
              <a:rPr lang="en-GB" sz="100"/>
              <a:t>i</a:t>
            </a:r>
            <a:endParaRPr sz="100"/>
          </a:p>
        </p:txBody>
      </p:sp>
      <p:graphicFrame>
        <p:nvGraphicFramePr>
          <p:cNvPr id="132" name="Google Shape;132;g37d6843c121_2_0"/>
          <p:cNvGraphicFramePr/>
          <p:nvPr/>
        </p:nvGraphicFramePr>
        <p:xfrm>
          <a:off x="774775" y="988400"/>
          <a:ext cx="3000000" cy="3000000"/>
        </p:xfrm>
        <a:graphic>
          <a:graphicData uri="http://schemas.openxmlformats.org/drawingml/2006/table">
            <a:tbl>
              <a:tblPr>
                <a:noFill/>
                <a:tableStyleId>{31D25807-CC12-4EC7-ACAA-6627A2E8D6C6}</a:tableStyleId>
              </a:tblPr>
              <a:tblGrid>
                <a:gridCol w="477825"/>
                <a:gridCol w="2753100"/>
                <a:gridCol w="2959100"/>
                <a:gridCol w="743425"/>
                <a:gridCol w="3917000"/>
              </a:tblGrid>
              <a:tr h="1298775">
                <a:tc>
                  <a:txBody>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8</a:t>
                      </a:r>
                      <a:endParaRPr/>
                    </a:p>
                  </a:txBody>
                  <a:tcPr marT="91425" marB="91425" marR="91425" marL="91425"/>
                </a:tc>
                <a:tc>
                  <a:txBody>
                    <a:bodyPr/>
                    <a:lstStyle/>
                    <a:p>
                      <a:pPr indent="0" lvl="0" marL="0" rtl="0" algn="l">
                        <a:spcBef>
                          <a:spcPts val="0"/>
                        </a:spcBef>
                        <a:spcAft>
                          <a:spcPts val="0"/>
                        </a:spcAft>
                        <a:buNone/>
                      </a:pPr>
                      <a:r>
                        <a:rPr lang="en-GB" sz="1600">
                          <a:solidFill>
                            <a:schemeClr val="dk1"/>
                          </a:solidFill>
                          <a:latin typeface="Cambria"/>
                          <a:ea typeface="Cambria"/>
                          <a:cs typeface="Cambria"/>
                          <a:sym typeface="Cambria"/>
                        </a:rPr>
                        <a:t>Detecting Fake Social Media Profiles Using the Majority Voting Approach</a:t>
                      </a:r>
                      <a:endParaRPr sz="1900">
                        <a:latin typeface="Cambria"/>
                        <a:ea typeface="Cambria"/>
                        <a:cs typeface="Cambria"/>
                        <a:sym typeface="Cambria"/>
                      </a:endParaRPr>
                    </a:p>
                  </a:txBody>
                  <a:tcPr marT="91425" marB="91425" marR="91425" marL="91425"/>
                </a:tc>
                <a:tc>
                  <a:txBody>
                    <a:bodyPr/>
                    <a:lstStyle/>
                    <a:p>
                      <a:pPr indent="0" lvl="0" marL="0" rtl="0" algn="l">
                        <a:spcBef>
                          <a:spcPts val="0"/>
                        </a:spcBef>
                        <a:spcAft>
                          <a:spcPts val="0"/>
                        </a:spcAft>
                        <a:buNone/>
                      </a:pPr>
                      <a:r>
                        <a:rPr lang="en-GB" sz="1600">
                          <a:solidFill>
                            <a:schemeClr val="dk1"/>
                          </a:solidFill>
                          <a:latin typeface="Cambria"/>
                          <a:ea typeface="Cambria"/>
                          <a:cs typeface="Cambria"/>
                          <a:sym typeface="Cambria"/>
                        </a:rPr>
                        <a:t>Dharmaraj R. Patil, Tareek M. Pattewar, Vipul D. Punjabi, Shailendra M. Pardeshi</a:t>
                      </a:r>
                      <a:endParaRPr sz="2000">
                        <a:latin typeface="Cambria"/>
                        <a:ea typeface="Cambria"/>
                        <a:cs typeface="Cambria"/>
                        <a:sym typeface="Cambria"/>
                      </a:endParaRPr>
                    </a:p>
                  </a:txBody>
                  <a:tcPr marT="91425" marB="91425" marR="91425" marL="91425"/>
                </a:tc>
                <a:tc>
                  <a:txBody>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2023</a:t>
                      </a:r>
                      <a:endParaRPr/>
                    </a:p>
                  </a:txBody>
                  <a:tcPr marT="91425" marB="91425" marR="91425" marL="91425"/>
                </a:tc>
                <a:tc>
                  <a:txBody>
                    <a:bodyPr/>
                    <a:lstStyle/>
                    <a:p>
                      <a:pPr indent="0" lvl="0" marL="0" rtl="0" algn="l">
                        <a:spcBef>
                          <a:spcPts val="0"/>
                        </a:spcBef>
                        <a:spcAft>
                          <a:spcPts val="0"/>
                        </a:spcAft>
                        <a:buNone/>
                      </a:pPr>
                      <a:r>
                        <a:rPr lang="en-GB" sz="1500">
                          <a:solidFill>
                            <a:schemeClr val="dk1"/>
                          </a:solidFill>
                          <a:latin typeface="Cambria"/>
                          <a:ea typeface="Cambria"/>
                          <a:cs typeface="Cambria"/>
                          <a:sym typeface="Cambria"/>
                        </a:rPr>
                        <a:t>Ensemble classifiers (Decision Tree, XGBoost, RF, KNN, etc.) combined with majority voting achieve 99.12% accuracy. </a:t>
                      </a:r>
                      <a:r>
                        <a:rPr b="1" lang="en-GB" sz="1500">
                          <a:solidFill>
                            <a:schemeClr val="dk1"/>
                          </a:solidFill>
                          <a:latin typeface="Cambria"/>
                          <a:ea typeface="Cambria"/>
                          <a:cs typeface="Cambria"/>
                          <a:sym typeface="Cambria"/>
                        </a:rPr>
                        <a:t>Limitation:</a:t>
                      </a:r>
                      <a:r>
                        <a:rPr lang="en-GB" sz="1500">
                          <a:solidFill>
                            <a:schemeClr val="dk1"/>
                          </a:solidFill>
                          <a:latin typeface="Cambria"/>
                          <a:ea typeface="Cambria"/>
                          <a:cs typeface="Cambria"/>
                          <a:sym typeface="Cambria"/>
                        </a:rPr>
                        <a:t> Accuracy may drop with noisy/unseen datasets.</a:t>
                      </a:r>
                      <a:endParaRPr sz="1500">
                        <a:latin typeface="Cambria"/>
                        <a:ea typeface="Cambria"/>
                        <a:cs typeface="Cambria"/>
                        <a:sym typeface="Cambria"/>
                      </a:endParaRPr>
                    </a:p>
                  </a:txBody>
                  <a:tcPr marT="91425" marB="91425" marR="91425" marL="91425"/>
                </a:tc>
              </a:tr>
              <a:tr h="1373400">
                <a:tc>
                  <a:txBody>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9</a:t>
                      </a:r>
                      <a:endParaRPr/>
                    </a:p>
                  </a:txBody>
                  <a:tcPr marT="91425" marB="91425" marR="91425" marL="91425"/>
                </a:tc>
                <a:tc>
                  <a:txBody>
                    <a:bodyPr/>
                    <a:lstStyle/>
                    <a:p>
                      <a:pPr indent="0" lvl="0" marL="0" rtl="0" algn="l">
                        <a:spcBef>
                          <a:spcPts val="0"/>
                        </a:spcBef>
                        <a:spcAft>
                          <a:spcPts val="0"/>
                        </a:spcAft>
                        <a:buNone/>
                      </a:pPr>
                      <a:r>
                        <a:rPr lang="en-GB" sz="1600">
                          <a:solidFill>
                            <a:schemeClr val="dk1"/>
                          </a:solidFill>
                          <a:latin typeface="Cambria"/>
                          <a:ea typeface="Cambria"/>
                          <a:cs typeface="Cambria"/>
                          <a:sym typeface="Cambria"/>
                        </a:rPr>
                        <a:t>Deep Neural Network for Detecting Fake Profiles in Social Networks</a:t>
                      </a:r>
                      <a:endParaRPr sz="1600">
                        <a:latin typeface="Cambria"/>
                        <a:ea typeface="Cambria"/>
                        <a:cs typeface="Cambria"/>
                        <a:sym typeface="Cambria"/>
                      </a:endParaRPr>
                    </a:p>
                  </a:txBody>
                  <a:tcPr marT="91425" marB="91425" marR="91425" marL="91425"/>
                </a:tc>
                <a:tc>
                  <a:txBody>
                    <a:bodyPr/>
                    <a:lstStyle/>
                    <a:p>
                      <a:pPr indent="0" lvl="0" marL="0" rtl="0" algn="l">
                        <a:spcBef>
                          <a:spcPts val="0"/>
                        </a:spcBef>
                        <a:spcAft>
                          <a:spcPts val="0"/>
                        </a:spcAft>
                        <a:buNone/>
                      </a:pPr>
                      <a:r>
                        <a:rPr lang="en-GB" sz="1600">
                          <a:solidFill>
                            <a:schemeClr val="dk1"/>
                          </a:solidFill>
                          <a:latin typeface="Cambria"/>
                          <a:ea typeface="Cambria"/>
                          <a:cs typeface="Cambria"/>
                          <a:sym typeface="Cambria"/>
                        </a:rPr>
                        <a:t>Daniyal Amankeldin, Lyailya Kurmangaziyeva, Ayman Mailybayeva, Natalya Glazyrina, Ainur Zhumadillayeva, Nurzhamal Karasheva</a:t>
                      </a:r>
                      <a:endParaRPr sz="1600">
                        <a:latin typeface="Cambria"/>
                        <a:ea typeface="Cambria"/>
                        <a:cs typeface="Cambria"/>
                        <a:sym typeface="Cambria"/>
                      </a:endParaRPr>
                    </a:p>
                  </a:txBody>
                  <a:tcPr marT="91425" marB="91425" marR="91425" marL="91425"/>
                </a:tc>
                <a:tc>
                  <a:txBody>
                    <a:bodyPr/>
                    <a:lstStyle/>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GB">
                          <a:solidFill>
                            <a:schemeClr val="dk1"/>
                          </a:solidFill>
                        </a:rPr>
                        <a:t>2023</a:t>
                      </a:r>
                      <a:endParaRPr/>
                    </a:p>
                  </a:txBody>
                  <a:tcPr marT="91425" marB="91425" marR="91425" marL="91425"/>
                </a:tc>
                <a:tc>
                  <a:txBody>
                    <a:bodyPr/>
                    <a:lstStyle/>
                    <a:p>
                      <a:pPr indent="0" lvl="0" marL="0" rtl="0" algn="l">
                        <a:spcBef>
                          <a:spcPts val="0"/>
                        </a:spcBef>
                        <a:spcAft>
                          <a:spcPts val="0"/>
                        </a:spcAft>
                        <a:buNone/>
                      </a:pPr>
                      <a:r>
                        <a:rPr lang="en-GB" sz="1500">
                          <a:solidFill>
                            <a:schemeClr val="dk1"/>
                          </a:solidFill>
                          <a:latin typeface="Cambria"/>
                          <a:ea typeface="Cambria"/>
                          <a:cs typeface="Cambria"/>
                          <a:sym typeface="Cambria"/>
                        </a:rPr>
                        <a:t>Proposes a DNN using 16 features; achieves 99.4% accuracy with minimal data. </a:t>
                      </a:r>
                      <a:r>
                        <a:rPr b="1" lang="en-GB" sz="1500">
                          <a:solidFill>
                            <a:schemeClr val="dk1"/>
                          </a:solidFill>
                          <a:latin typeface="Cambria"/>
                          <a:ea typeface="Cambria"/>
                          <a:cs typeface="Cambria"/>
                          <a:sym typeface="Cambria"/>
                        </a:rPr>
                        <a:t>Limitation:</a:t>
                      </a:r>
                      <a:r>
                        <a:rPr lang="en-GB" sz="1500">
                          <a:solidFill>
                            <a:schemeClr val="dk1"/>
                          </a:solidFill>
                          <a:latin typeface="Cambria"/>
                          <a:ea typeface="Cambria"/>
                          <a:cs typeface="Cambria"/>
                          <a:sym typeface="Cambria"/>
                        </a:rPr>
                        <a:t> Validated mainly on Facebook; cross-platform scalability unproven.</a:t>
                      </a:r>
                      <a:endParaRPr sz="1700">
                        <a:latin typeface="Cambria"/>
                        <a:ea typeface="Cambria"/>
                        <a:cs typeface="Cambria"/>
                        <a:sym typeface="Cambria"/>
                      </a:endParaRPr>
                    </a:p>
                  </a:txBody>
                  <a:tcPr marT="91425" marB="91425" marR="91425" marL="91425"/>
                </a:tc>
              </a:tr>
              <a:tr h="1298775">
                <a:tc>
                  <a:txBody>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10</a:t>
                      </a:r>
                      <a:endParaRPr/>
                    </a:p>
                  </a:txBody>
                  <a:tcPr marT="91425" marB="91425" marR="91425" marL="91425"/>
                </a:tc>
                <a:tc>
                  <a:txBody>
                    <a:bodyPr/>
                    <a:lstStyle/>
                    <a:p>
                      <a:pPr indent="0" lvl="0" marL="0" rtl="0" algn="l">
                        <a:spcBef>
                          <a:spcPts val="0"/>
                        </a:spcBef>
                        <a:spcAft>
                          <a:spcPts val="0"/>
                        </a:spcAft>
                        <a:buNone/>
                      </a:pPr>
                      <a:r>
                        <a:rPr lang="en-GB" sz="1600">
                          <a:solidFill>
                            <a:schemeClr val="dk1"/>
                          </a:solidFill>
                          <a:latin typeface="Cambria"/>
                          <a:ea typeface="Cambria"/>
                          <a:cs typeface="Cambria"/>
                          <a:sym typeface="Cambria"/>
                        </a:rPr>
                        <a:t>Fake Social Media Profile Detection and Reporting Using Machine Learning</a:t>
                      </a:r>
                      <a:endParaRPr sz="1600">
                        <a:latin typeface="Cambria"/>
                        <a:ea typeface="Cambria"/>
                        <a:cs typeface="Cambria"/>
                        <a:sym typeface="Cambria"/>
                      </a:endParaRPr>
                    </a:p>
                  </a:txBody>
                  <a:tcPr marT="91425" marB="91425" marR="91425" marL="91425"/>
                </a:tc>
                <a:tc>
                  <a:txBody>
                    <a:bodyPr/>
                    <a:lstStyle/>
                    <a:p>
                      <a:pPr indent="0" lvl="0" marL="0" rtl="0" algn="l">
                        <a:spcBef>
                          <a:spcPts val="0"/>
                        </a:spcBef>
                        <a:spcAft>
                          <a:spcPts val="0"/>
                        </a:spcAft>
                        <a:buNone/>
                      </a:pPr>
                      <a:r>
                        <a:rPr lang="en-GB" sz="1600">
                          <a:solidFill>
                            <a:schemeClr val="dk1"/>
                          </a:solidFill>
                          <a:latin typeface="Cambria"/>
                          <a:ea typeface="Cambria"/>
                          <a:cs typeface="Cambria"/>
                          <a:sym typeface="Cambria"/>
                        </a:rPr>
                        <a:t>Aniket Agravat, Umang Makwana, Sahil Mehta, Devashish Mondal, Sushant Gawade</a:t>
                      </a:r>
                      <a:endParaRPr sz="1600">
                        <a:latin typeface="Cambria"/>
                        <a:ea typeface="Cambria"/>
                        <a:cs typeface="Cambria"/>
                        <a:sym typeface="Cambria"/>
                      </a:endParaRPr>
                    </a:p>
                  </a:txBody>
                  <a:tcPr marT="91425" marB="91425" marR="91425" marL="91425"/>
                </a:tc>
                <a:tc>
                  <a:txBody>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2024</a:t>
                      </a:r>
                      <a:endParaRPr/>
                    </a:p>
                  </a:txBody>
                  <a:tcPr marT="91425" marB="91425" marR="91425" marL="91425"/>
                </a:tc>
                <a:tc>
                  <a:txBody>
                    <a:bodyPr/>
                    <a:lstStyle/>
                    <a:p>
                      <a:pPr indent="0" lvl="0" marL="0" rtl="0" algn="l">
                        <a:spcBef>
                          <a:spcPts val="0"/>
                        </a:spcBef>
                        <a:spcAft>
                          <a:spcPts val="0"/>
                        </a:spcAft>
                        <a:buNone/>
                      </a:pPr>
                      <a:r>
                        <a:rPr lang="en-GB" sz="1500">
                          <a:solidFill>
                            <a:schemeClr val="dk1"/>
                          </a:solidFill>
                          <a:latin typeface="Cambria"/>
                          <a:ea typeface="Cambria"/>
                          <a:cs typeface="Cambria"/>
                          <a:sym typeface="Cambria"/>
                        </a:rPr>
                        <a:t>Real-time detection using ML, NLP, and computer vision; flags and reports fake accounts automatically. </a:t>
                      </a:r>
                      <a:r>
                        <a:rPr b="1" lang="en-GB" sz="1500">
                          <a:solidFill>
                            <a:schemeClr val="dk1"/>
                          </a:solidFill>
                          <a:latin typeface="Cambria"/>
                          <a:ea typeface="Cambria"/>
                          <a:cs typeface="Cambria"/>
                          <a:sym typeface="Cambria"/>
                        </a:rPr>
                        <a:t>Limitation:</a:t>
                      </a:r>
                      <a:r>
                        <a:rPr lang="en-GB" sz="1500">
                          <a:solidFill>
                            <a:schemeClr val="dk1"/>
                          </a:solidFill>
                          <a:latin typeface="Cambria"/>
                          <a:ea typeface="Cambria"/>
                          <a:cs typeface="Cambria"/>
                          <a:sym typeface="Cambria"/>
                        </a:rPr>
                        <a:t> Resource-intensive; real-time deployment challenges.</a:t>
                      </a:r>
                      <a:endParaRPr sz="1700">
                        <a:latin typeface="Cambria"/>
                        <a:ea typeface="Cambria"/>
                        <a:cs typeface="Cambria"/>
                        <a:sym typeface="Cambria"/>
                      </a:endParaRPr>
                    </a:p>
                  </a:txBody>
                  <a:tcPr marT="91425" marB="91425" marR="91425" marL="91425"/>
                </a:tc>
              </a:tr>
              <a:tr h="1134550">
                <a:tc>
                  <a:txBody>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11</a:t>
                      </a:r>
                      <a:endParaRPr/>
                    </a:p>
                  </a:txBody>
                  <a:tcPr marT="91425" marB="91425" marR="91425" marL="91425"/>
                </a:tc>
                <a:tc>
                  <a:txBody>
                    <a:bodyPr/>
                    <a:lstStyle/>
                    <a:p>
                      <a:pPr indent="0" lvl="0" marL="0" rtl="0" algn="l">
                        <a:spcBef>
                          <a:spcPts val="0"/>
                        </a:spcBef>
                        <a:spcAft>
                          <a:spcPts val="0"/>
                        </a:spcAft>
                        <a:buNone/>
                      </a:pPr>
                      <a:r>
                        <a:rPr lang="en-GB" sz="1600">
                          <a:solidFill>
                            <a:schemeClr val="dk1"/>
                          </a:solidFill>
                          <a:latin typeface="Cambria"/>
                          <a:ea typeface="Cambria"/>
                          <a:cs typeface="Cambria"/>
                          <a:sym typeface="Cambria"/>
                        </a:rPr>
                        <a:t>Detection of Fake Profiles on Online Social Network Platforms: Performance Evaluation of AI Techniques</a:t>
                      </a:r>
                      <a:endParaRPr sz="1600">
                        <a:latin typeface="Cambria"/>
                        <a:ea typeface="Cambria"/>
                        <a:cs typeface="Cambria"/>
                        <a:sym typeface="Cambria"/>
                      </a:endParaRPr>
                    </a:p>
                  </a:txBody>
                  <a:tcPr marT="91425" marB="91425" marR="91425" marL="91425"/>
                </a:tc>
                <a:tc>
                  <a:txBody>
                    <a:bodyPr/>
                    <a:lstStyle/>
                    <a:p>
                      <a:pPr indent="0" lvl="0" marL="0" rtl="0" algn="l">
                        <a:spcBef>
                          <a:spcPts val="0"/>
                        </a:spcBef>
                        <a:spcAft>
                          <a:spcPts val="0"/>
                        </a:spcAft>
                        <a:buNone/>
                      </a:pPr>
                      <a:r>
                        <a:rPr lang="en-GB" sz="1600">
                          <a:solidFill>
                            <a:schemeClr val="dk1"/>
                          </a:solidFill>
                          <a:latin typeface="Cambria"/>
                          <a:ea typeface="Cambria"/>
                          <a:cs typeface="Cambria"/>
                          <a:sym typeface="Cambria"/>
                        </a:rPr>
                        <a:t>Akash Shah, Sapna Varshney, Monica Mehrotra</a:t>
                      </a:r>
                      <a:endParaRPr sz="1600">
                        <a:latin typeface="Cambria"/>
                        <a:ea typeface="Cambria"/>
                        <a:cs typeface="Cambria"/>
                        <a:sym typeface="Cambria"/>
                      </a:endParaRPr>
                    </a:p>
                  </a:txBody>
                  <a:tcPr marT="91425" marB="91425" marR="91425" marL="91425"/>
                </a:tc>
                <a:tc>
                  <a:txBody>
                    <a:bodyPr/>
                    <a:lstStyle/>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GB">
                          <a:solidFill>
                            <a:schemeClr val="dk1"/>
                          </a:solidFill>
                        </a:rPr>
                        <a:t>2024</a:t>
                      </a:r>
                      <a:endParaRPr/>
                    </a:p>
                  </a:txBody>
                  <a:tcPr marT="91425" marB="91425" marR="91425" marL="91425"/>
                </a:tc>
                <a:tc>
                  <a:txBody>
                    <a:bodyPr/>
                    <a:lstStyle/>
                    <a:p>
                      <a:pPr indent="0" lvl="0" marL="0" rtl="0" algn="l">
                        <a:spcBef>
                          <a:spcPts val="0"/>
                        </a:spcBef>
                        <a:spcAft>
                          <a:spcPts val="0"/>
                        </a:spcAft>
                        <a:buNone/>
                      </a:pPr>
                      <a:r>
                        <a:rPr lang="en-GB" sz="1500">
                          <a:solidFill>
                            <a:schemeClr val="dk1"/>
                          </a:solidFill>
                          <a:latin typeface="Cambria"/>
                          <a:ea typeface="Cambria"/>
                          <a:cs typeface="Cambria"/>
                          <a:sym typeface="Cambria"/>
                        </a:rPr>
                        <a:t>Compares ML vs DL (XGBoost, LSTM) on imbalanced datasets. LSTM best on large datasets, XGBoost best on smaller ones. </a:t>
                      </a:r>
                      <a:r>
                        <a:rPr b="1" lang="en-GB" sz="1500">
                          <a:solidFill>
                            <a:schemeClr val="dk1"/>
                          </a:solidFill>
                          <a:latin typeface="Cambria"/>
                          <a:ea typeface="Cambria"/>
                          <a:cs typeface="Cambria"/>
                          <a:sym typeface="Cambria"/>
                        </a:rPr>
                        <a:t>Limitation:</a:t>
                      </a:r>
                      <a:r>
                        <a:rPr lang="en-GB" sz="1500">
                          <a:solidFill>
                            <a:schemeClr val="dk1"/>
                          </a:solidFill>
                          <a:latin typeface="Cambria"/>
                          <a:ea typeface="Cambria"/>
                          <a:cs typeface="Cambria"/>
                          <a:sym typeface="Cambria"/>
                        </a:rPr>
                        <a:t> Needs live OSN validation.</a:t>
                      </a:r>
                      <a:endParaRPr sz="1500">
                        <a:latin typeface="Cambria"/>
                        <a:ea typeface="Cambria"/>
                        <a:cs typeface="Cambria"/>
                        <a:sym typeface="Cambria"/>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6"/>
          <p:cNvSpPr txBox="1"/>
          <p:nvPr>
            <p:ph type="title"/>
          </p:nvPr>
        </p:nvSpPr>
        <p:spPr>
          <a:xfrm>
            <a:off x="812800" y="274638"/>
            <a:ext cx="10668000" cy="487500"/>
          </a:xfrm>
          <a:prstGeom prst="rect">
            <a:avLst/>
          </a:prstGeom>
          <a:noFill/>
          <a:ln>
            <a:noFill/>
          </a:ln>
        </p:spPr>
        <p:txBody>
          <a:bodyPr anchorCtr="0" anchor="ctr" bIns="45700" lIns="91425" spcFirstLastPara="1" rIns="91425" wrap="square" tIns="45700">
            <a:noAutofit/>
          </a:bodyPr>
          <a:lstStyle/>
          <a:p>
            <a:pPr indent="0" lvl="0" marL="152400" rtl="0" algn="l">
              <a:lnSpc>
                <a:spcPct val="200000"/>
              </a:lnSpc>
              <a:spcBef>
                <a:spcPts val="0"/>
              </a:spcBef>
              <a:spcAft>
                <a:spcPts val="0"/>
              </a:spcAft>
              <a:buSzPts val="2800"/>
              <a:buNone/>
            </a:pPr>
            <a:r>
              <a:rPr lang="en-GB">
                <a:latin typeface="Cambria"/>
                <a:ea typeface="Cambria"/>
                <a:cs typeface="Cambria"/>
                <a:sym typeface="Cambria"/>
              </a:rPr>
              <a:t>Background And Related Work</a:t>
            </a:r>
            <a:endParaRPr/>
          </a:p>
        </p:txBody>
      </p:sp>
      <p:sp>
        <p:nvSpPr>
          <p:cNvPr id="138" name="Google Shape;138;p6"/>
          <p:cNvSpPr txBox="1"/>
          <p:nvPr>
            <p:ph idx="1" type="body"/>
          </p:nvPr>
        </p:nvSpPr>
        <p:spPr>
          <a:xfrm>
            <a:off x="837450" y="900000"/>
            <a:ext cx="10517100" cy="6018300"/>
          </a:xfrm>
          <a:prstGeom prst="rect">
            <a:avLst/>
          </a:prstGeom>
          <a:noFill/>
          <a:ln>
            <a:noFill/>
          </a:ln>
        </p:spPr>
        <p:txBody>
          <a:bodyPr anchorCtr="0" anchor="ctr" bIns="45700" lIns="91425" spcFirstLastPara="1" rIns="91425" wrap="square" tIns="45700">
            <a:spAutoFit/>
          </a:bodyPr>
          <a:lstStyle/>
          <a:p>
            <a:pPr indent="0" lvl="0" marL="76200" rtl="0" algn="just">
              <a:lnSpc>
                <a:spcPct val="100000"/>
              </a:lnSpc>
              <a:spcBef>
                <a:spcPts val="480"/>
              </a:spcBef>
              <a:spcAft>
                <a:spcPts val="0"/>
              </a:spcAft>
              <a:buSzPts val="2400"/>
              <a:buNone/>
            </a:pPr>
            <a:r>
              <a:rPr b="1" lang="en-GB" sz="2600">
                <a:latin typeface="Cambria"/>
                <a:ea typeface="Cambria"/>
                <a:cs typeface="Cambria"/>
                <a:sym typeface="Cambria"/>
              </a:rPr>
              <a:t>Existing Applications / Tools:</a:t>
            </a:r>
            <a:endParaRPr sz="2600">
              <a:latin typeface="Cambria"/>
              <a:ea typeface="Cambria"/>
              <a:cs typeface="Cambria"/>
              <a:sym typeface="Cambria"/>
            </a:endParaRPr>
          </a:p>
          <a:p>
            <a:pPr indent="-393700" lvl="0" marL="457200" rtl="0" algn="just">
              <a:lnSpc>
                <a:spcPct val="100000"/>
              </a:lnSpc>
              <a:spcBef>
                <a:spcPts val="480"/>
              </a:spcBef>
              <a:spcAft>
                <a:spcPts val="0"/>
              </a:spcAft>
              <a:buClr>
                <a:schemeClr val="dk1"/>
              </a:buClr>
              <a:buSzPts val="2600"/>
              <a:buChar char="•"/>
            </a:pPr>
            <a:r>
              <a:rPr b="1" lang="en-GB" sz="2200">
                <a:latin typeface="Cambria"/>
                <a:ea typeface="Cambria"/>
                <a:cs typeface="Cambria"/>
                <a:sym typeface="Cambria"/>
              </a:rPr>
              <a:t>Social Catfish</a:t>
            </a:r>
            <a:endParaRPr sz="2200">
              <a:latin typeface="Cambria"/>
              <a:ea typeface="Cambria"/>
              <a:cs typeface="Cambria"/>
              <a:sym typeface="Cambria"/>
            </a:endParaRPr>
          </a:p>
          <a:p>
            <a:pPr indent="-368300" lvl="1" marL="914400" rtl="0" algn="just">
              <a:lnSpc>
                <a:spcPct val="100000"/>
              </a:lnSpc>
              <a:spcBef>
                <a:spcPts val="400"/>
              </a:spcBef>
              <a:spcAft>
                <a:spcPts val="0"/>
              </a:spcAft>
              <a:buSzPts val="2200"/>
              <a:buChar char="–"/>
            </a:pPr>
            <a:r>
              <a:rPr lang="en-GB" sz="1800">
                <a:latin typeface="Cambria"/>
                <a:ea typeface="Cambria"/>
                <a:cs typeface="Cambria"/>
                <a:sym typeface="Cambria"/>
              </a:rPr>
              <a:t>An online service that uses reverse image search and username lookup to detect </a:t>
            </a:r>
            <a:r>
              <a:rPr b="1" lang="en-GB" sz="1800">
                <a:latin typeface="Cambria"/>
                <a:ea typeface="Cambria"/>
                <a:cs typeface="Cambria"/>
                <a:sym typeface="Cambria"/>
              </a:rPr>
              <a:t>catfishing and fake social media accounts</a:t>
            </a:r>
            <a:r>
              <a:rPr lang="en-GB" sz="1800">
                <a:latin typeface="Cambria"/>
                <a:ea typeface="Cambria"/>
                <a:cs typeface="Cambria"/>
                <a:sym typeface="Cambria"/>
              </a:rPr>
              <a:t>.</a:t>
            </a:r>
            <a:endParaRPr sz="2200"/>
          </a:p>
          <a:p>
            <a:pPr indent="-355600" lvl="1" marL="914400" rtl="0" algn="just">
              <a:lnSpc>
                <a:spcPct val="100000"/>
              </a:lnSpc>
              <a:spcBef>
                <a:spcPts val="400"/>
              </a:spcBef>
              <a:spcAft>
                <a:spcPts val="0"/>
              </a:spcAft>
              <a:buSzPts val="2000"/>
              <a:buChar char="–"/>
            </a:pPr>
            <a:r>
              <a:rPr lang="en-GB" sz="1800">
                <a:latin typeface="Cambria"/>
                <a:ea typeface="Cambria"/>
                <a:cs typeface="Cambria"/>
                <a:sym typeface="Cambria"/>
              </a:rPr>
              <a:t>Helps individuals verify if a profile is real by checking across multiple platforms</a:t>
            </a:r>
            <a:r>
              <a:rPr lang="en-GB" sz="2200">
                <a:latin typeface="Cambria"/>
                <a:ea typeface="Cambria"/>
                <a:cs typeface="Cambria"/>
                <a:sym typeface="Cambria"/>
              </a:rPr>
              <a:t>.</a:t>
            </a:r>
            <a:endParaRPr sz="2200"/>
          </a:p>
          <a:p>
            <a:pPr indent="-393700" lvl="0" marL="457200" rtl="0" algn="just">
              <a:lnSpc>
                <a:spcPct val="100000"/>
              </a:lnSpc>
              <a:spcBef>
                <a:spcPts val="480"/>
              </a:spcBef>
              <a:spcAft>
                <a:spcPts val="0"/>
              </a:spcAft>
              <a:buClr>
                <a:schemeClr val="dk1"/>
              </a:buClr>
              <a:buSzPts val="2600"/>
              <a:buChar char="•"/>
            </a:pPr>
            <a:r>
              <a:rPr b="1" lang="en-GB" sz="2200">
                <a:latin typeface="Cambria"/>
                <a:ea typeface="Cambria"/>
                <a:cs typeface="Cambria"/>
                <a:sym typeface="Cambria"/>
              </a:rPr>
              <a:t>Cyabra</a:t>
            </a:r>
            <a:endParaRPr sz="2200">
              <a:latin typeface="Cambria"/>
              <a:ea typeface="Cambria"/>
              <a:cs typeface="Cambria"/>
              <a:sym typeface="Cambria"/>
            </a:endParaRPr>
          </a:p>
          <a:p>
            <a:pPr indent="-368300" lvl="1" marL="914400" rtl="0" algn="just">
              <a:lnSpc>
                <a:spcPct val="100000"/>
              </a:lnSpc>
              <a:spcBef>
                <a:spcPts val="400"/>
              </a:spcBef>
              <a:spcAft>
                <a:spcPts val="0"/>
              </a:spcAft>
              <a:buSzPts val="2200"/>
              <a:buChar char="–"/>
            </a:pPr>
            <a:r>
              <a:rPr lang="en-GB" sz="1800">
                <a:latin typeface="Cambria"/>
                <a:ea typeface="Cambria"/>
                <a:cs typeface="Cambria"/>
                <a:sym typeface="Cambria"/>
              </a:rPr>
              <a:t>An AI-driven enterprise platform that detects </a:t>
            </a:r>
            <a:r>
              <a:rPr b="1" lang="en-GB" sz="1800">
                <a:latin typeface="Cambria"/>
                <a:ea typeface="Cambria"/>
                <a:cs typeface="Cambria"/>
                <a:sym typeface="Cambria"/>
              </a:rPr>
              <a:t>fake accounts, bots, and disinformation campaigns</a:t>
            </a:r>
            <a:r>
              <a:rPr lang="en-GB" sz="1800">
                <a:latin typeface="Cambria"/>
                <a:ea typeface="Cambria"/>
                <a:cs typeface="Cambria"/>
                <a:sym typeface="Cambria"/>
              </a:rPr>
              <a:t> in real time.</a:t>
            </a:r>
            <a:endParaRPr sz="2200"/>
          </a:p>
          <a:p>
            <a:pPr indent="-368300" lvl="1" marL="914400" rtl="0" algn="just">
              <a:lnSpc>
                <a:spcPct val="100000"/>
              </a:lnSpc>
              <a:spcBef>
                <a:spcPts val="400"/>
              </a:spcBef>
              <a:spcAft>
                <a:spcPts val="0"/>
              </a:spcAft>
              <a:buSzPts val="2200"/>
              <a:buChar char="–"/>
            </a:pPr>
            <a:r>
              <a:rPr lang="en-GB" sz="1800">
                <a:latin typeface="Cambria"/>
                <a:ea typeface="Cambria"/>
                <a:cs typeface="Cambria"/>
                <a:sym typeface="Cambria"/>
              </a:rPr>
              <a:t>Used by governments and organizations to monitor coordinated fake engagement at scale.</a:t>
            </a:r>
            <a:endParaRPr sz="2200"/>
          </a:p>
          <a:p>
            <a:pPr indent="-393700" lvl="0" marL="457200" rtl="0" algn="just">
              <a:lnSpc>
                <a:spcPct val="100000"/>
              </a:lnSpc>
              <a:spcBef>
                <a:spcPts val="480"/>
              </a:spcBef>
              <a:spcAft>
                <a:spcPts val="0"/>
              </a:spcAft>
              <a:buClr>
                <a:schemeClr val="dk1"/>
              </a:buClr>
              <a:buSzPts val="2600"/>
              <a:buChar char="•"/>
            </a:pPr>
            <a:r>
              <a:rPr b="1" lang="en-GB" sz="2200">
                <a:latin typeface="Cambria"/>
                <a:ea typeface="Cambria"/>
                <a:cs typeface="Cambria"/>
                <a:sym typeface="Cambria"/>
              </a:rPr>
              <a:t>Bytescare – Fake Profile Remover</a:t>
            </a:r>
            <a:endParaRPr sz="2200">
              <a:latin typeface="Cambria"/>
              <a:ea typeface="Cambria"/>
              <a:cs typeface="Cambria"/>
              <a:sym typeface="Cambria"/>
            </a:endParaRPr>
          </a:p>
          <a:p>
            <a:pPr indent="-368300" lvl="1" marL="914400" rtl="0" algn="just">
              <a:lnSpc>
                <a:spcPct val="100000"/>
              </a:lnSpc>
              <a:spcBef>
                <a:spcPts val="400"/>
              </a:spcBef>
              <a:spcAft>
                <a:spcPts val="0"/>
              </a:spcAft>
              <a:buSzPts val="2200"/>
              <a:buChar char="–"/>
            </a:pPr>
            <a:r>
              <a:rPr lang="en-GB" sz="1800">
                <a:latin typeface="Cambria"/>
                <a:ea typeface="Cambria"/>
                <a:cs typeface="Cambria"/>
                <a:sym typeface="Cambria"/>
              </a:rPr>
              <a:t>A brand-protection tool that automatically identifies and reports </a:t>
            </a:r>
            <a:r>
              <a:rPr b="1" lang="en-GB" sz="1800">
                <a:latin typeface="Cambria"/>
                <a:ea typeface="Cambria"/>
                <a:cs typeface="Cambria"/>
                <a:sym typeface="Cambria"/>
              </a:rPr>
              <a:t>impersonation profiles</a:t>
            </a:r>
            <a:r>
              <a:rPr lang="en-GB" sz="1800">
                <a:latin typeface="Cambria"/>
                <a:ea typeface="Cambria"/>
                <a:cs typeface="Cambria"/>
                <a:sym typeface="Cambria"/>
              </a:rPr>
              <a:t> across platforms like Facebook, Instagram, and Twitter.</a:t>
            </a:r>
            <a:endParaRPr sz="2200"/>
          </a:p>
          <a:p>
            <a:pPr indent="-355600" lvl="1" marL="914400" rtl="0" algn="just">
              <a:lnSpc>
                <a:spcPct val="100000"/>
              </a:lnSpc>
              <a:spcBef>
                <a:spcPts val="400"/>
              </a:spcBef>
              <a:spcAft>
                <a:spcPts val="0"/>
              </a:spcAft>
              <a:buSzPts val="2000"/>
              <a:buChar char="–"/>
            </a:pPr>
            <a:r>
              <a:rPr lang="en-GB" sz="1800">
                <a:latin typeface="Cambria"/>
                <a:ea typeface="Cambria"/>
                <a:cs typeface="Cambria"/>
                <a:sym typeface="Cambria"/>
              </a:rPr>
              <a:t>Focused on businesses to prevent reputation damage</a:t>
            </a:r>
            <a:r>
              <a:rPr lang="en-GB" sz="2200">
                <a:latin typeface="Cambria"/>
                <a:ea typeface="Cambria"/>
                <a:cs typeface="Cambria"/>
                <a:sym typeface="Cambria"/>
              </a:rPr>
              <a:t>.</a:t>
            </a:r>
            <a:endParaRPr sz="2200"/>
          </a:p>
          <a:p>
            <a:pPr indent="0" lvl="0" marL="0" marR="0" rtl="0" algn="just">
              <a:lnSpc>
                <a:spcPct val="150000"/>
              </a:lnSpc>
              <a:spcBef>
                <a:spcPts val="0"/>
              </a:spcBef>
              <a:spcAft>
                <a:spcPts val="0"/>
              </a:spcAft>
              <a:buClr>
                <a:schemeClr val="dk1"/>
              </a:buClr>
              <a:buSzPts val="1800"/>
              <a:buFont typeface="Verdana"/>
              <a:buNone/>
            </a:pPr>
            <a:r>
              <a:t/>
            </a:r>
            <a:endParaRPr b="0" i="0" sz="1800" u="none" cap="none" strike="noStrike">
              <a:solidFill>
                <a:schemeClr val="dk1"/>
              </a:solidFill>
              <a:latin typeface="Cambria"/>
              <a:ea typeface="Cambria"/>
              <a:cs typeface="Cambria"/>
              <a:sym typeface="Cambria"/>
            </a:endParaRPr>
          </a:p>
          <a:p>
            <a:pPr indent="0" lvl="0" marL="0" marR="0" rtl="0" algn="just">
              <a:lnSpc>
                <a:spcPct val="100000"/>
              </a:lnSpc>
              <a:spcBef>
                <a:spcPts val="0"/>
              </a:spcBef>
              <a:spcAft>
                <a:spcPts val="0"/>
              </a:spcAft>
              <a:buClr>
                <a:schemeClr val="dk1"/>
              </a:buClr>
              <a:buSzPts val="1800"/>
              <a:buFont typeface="Verdana"/>
              <a:buNone/>
            </a:pPr>
            <a:r>
              <a:t/>
            </a:r>
            <a:endParaRPr b="1" sz="1800">
              <a:solidFill>
                <a:schemeClr val="dk1"/>
              </a:solidFill>
              <a:latin typeface="Cambria"/>
              <a:ea typeface="Cambria"/>
              <a:cs typeface="Cambria"/>
              <a:sym typeface="Cambria"/>
            </a:endParaRPr>
          </a:p>
          <a:p>
            <a:pPr indent="0" lvl="0" marL="0" marR="0" rtl="0" algn="just">
              <a:lnSpc>
                <a:spcPct val="100000"/>
              </a:lnSpc>
              <a:spcBef>
                <a:spcPts val="0"/>
              </a:spcBef>
              <a:spcAft>
                <a:spcPts val="0"/>
              </a:spcAft>
              <a:buClr>
                <a:schemeClr val="dk1"/>
              </a:buClr>
              <a:buSzPts val="1800"/>
              <a:buFont typeface="Verdana"/>
              <a:buNone/>
            </a:pPr>
            <a:r>
              <a:t/>
            </a:r>
            <a:endParaRPr b="0" i="0" sz="1800" u="none" cap="none" strike="noStrike">
              <a:solidFill>
                <a:schemeClr val="dk1"/>
              </a:solidFill>
              <a:latin typeface="Cambria"/>
              <a:ea typeface="Cambria"/>
              <a:cs typeface="Cambria"/>
              <a:sym typeface="Cambri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7"/>
          <p:cNvSpPr txBox="1"/>
          <p:nvPr>
            <p:ph type="title"/>
          </p:nvPr>
        </p:nvSpPr>
        <p:spPr>
          <a:xfrm>
            <a:off x="812800" y="274638"/>
            <a:ext cx="10668000" cy="487500"/>
          </a:xfrm>
          <a:prstGeom prst="rect">
            <a:avLst/>
          </a:prstGeom>
          <a:noFill/>
          <a:ln>
            <a:noFill/>
          </a:ln>
        </p:spPr>
        <p:txBody>
          <a:bodyPr anchorCtr="0" anchor="ctr" bIns="45700" lIns="91425" spcFirstLastPara="1" rIns="91425" wrap="square" tIns="45700">
            <a:noAutofit/>
          </a:bodyPr>
          <a:lstStyle/>
          <a:p>
            <a:pPr indent="0" lvl="0" marL="152400" rtl="0" algn="l">
              <a:lnSpc>
                <a:spcPct val="200000"/>
              </a:lnSpc>
              <a:spcBef>
                <a:spcPts val="0"/>
              </a:spcBef>
              <a:spcAft>
                <a:spcPts val="0"/>
              </a:spcAft>
              <a:buSzPts val="2800"/>
              <a:buNone/>
            </a:pPr>
            <a:r>
              <a:rPr lang="en-GB">
                <a:latin typeface="Cambria"/>
                <a:ea typeface="Cambria"/>
                <a:cs typeface="Cambria"/>
                <a:sym typeface="Cambria"/>
              </a:rPr>
              <a:t>Drawbacks</a:t>
            </a:r>
            <a:r>
              <a:rPr lang="en-GB"/>
              <a:t> </a:t>
            </a:r>
            <a:r>
              <a:rPr lang="en-GB">
                <a:latin typeface="Times New Roman"/>
                <a:ea typeface="Times New Roman"/>
                <a:cs typeface="Times New Roman"/>
                <a:sym typeface="Times New Roman"/>
              </a:rPr>
              <a:t>in Existing Applications</a:t>
            </a:r>
            <a:endParaRPr>
              <a:latin typeface="Times New Roman"/>
              <a:ea typeface="Times New Roman"/>
              <a:cs typeface="Times New Roman"/>
              <a:sym typeface="Times New Roman"/>
            </a:endParaRPr>
          </a:p>
        </p:txBody>
      </p:sp>
      <p:sp>
        <p:nvSpPr>
          <p:cNvPr id="144" name="Google Shape;144;p7"/>
          <p:cNvSpPr txBox="1"/>
          <p:nvPr>
            <p:ph idx="1" type="body"/>
          </p:nvPr>
        </p:nvSpPr>
        <p:spPr>
          <a:xfrm>
            <a:off x="1027471" y="1003746"/>
            <a:ext cx="10238658" cy="7160935"/>
          </a:xfrm>
          <a:prstGeom prst="rect">
            <a:avLst/>
          </a:prstGeom>
          <a:noFill/>
          <a:ln>
            <a:noFill/>
          </a:ln>
        </p:spPr>
        <p:txBody>
          <a:bodyPr anchorCtr="0" anchor="ctr" bIns="45700" lIns="91425" spcFirstLastPara="1" rIns="91425" wrap="square" tIns="45700">
            <a:spAutoFit/>
          </a:bodyPr>
          <a:lstStyle/>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76200" rtl="0" algn="l">
              <a:lnSpc>
                <a:spcPct val="100000"/>
              </a:lnSpc>
              <a:spcBef>
                <a:spcPts val="480"/>
              </a:spcBef>
              <a:spcAft>
                <a:spcPts val="0"/>
              </a:spcAft>
              <a:buSzPts val="2400"/>
              <a:buNone/>
            </a:pPr>
            <a:r>
              <a:t/>
            </a:r>
            <a:endParaRPr b="1" sz="1600">
              <a:latin typeface="Cambria"/>
              <a:ea typeface="Cambria"/>
              <a:cs typeface="Cambria"/>
              <a:sym typeface="Cambria"/>
            </a:endParaRPr>
          </a:p>
          <a:p>
            <a:pPr indent="0" lvl="0" marL="0" marR="0" rtl="0" algn="l">
              <a:lnSpc>
                <a:spcPct val="150000"/>
              </a:lnSpc>
              <a:spcBef>
                <a:spcPts val="0"/>
              </a:spcBef>
              <a:spcAft>
                <a:spcPts val="0"/>
              </a:spcAft>
              <a:buClr>
                <a:schemeClr val="dk1"/>
              </a:buClr>
              <a:buSzPts val="1600"/>
              <a:buFont typeface="Verdana"/>
              <a:buNone/>
            </a:pPr>
            <a:r>
              <a:t/>
            </a:r>
            <a:endParaRPr b="0" i="0" sz="16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chemeClr val="dk1"/>
              </a:buClr>
              <a:buSzPts val="1600"/>
              <a:buFont typeface="Verdana"/>
              <a:buNone/>
            </a:pPr>
            <a:r>
              <a:t/>
            </a:r>
            <a:endParaRPr b="1" sz="1600">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chemeClr val="dk1"/>
              </a:buClr>
              <a:buSzPts val="1600"/>
              <a:buFont typeface="Verdana"/>
              <a:buNone/>
            </a:pPr>
            <a:r>
              <a:t/>
            </a:r>
            <a:endParaRPr b="0" i="0" sz="1600" u="none" cap="none" strike="noStrike">
              <a:solidFill>
                <a:schemeClr val="dk1"/>
              </a:solidFill>
              <a:latin typeface="Cambria"/>
              <a:ea typeface="Cambria"/>
              <a:cs typeface="Cambria"/>
              <a:sym typeface="Cambria"/>
            </a:endParaRPr>
          </a:p>
        </p:txBody>
      </p:sp>
      <p:sp>
        <p:nvSpPr>
          <p:cNvPr id="145" name="Google Shape;145;p7"/>
          <p:cNvSpPr/>
          <p:nvPr/>
        </p:nvSpPr>
        <p:spPr>
          <a:xfrm>
            <a:off x="812800" y="1350208"/>
            <a:ext cx="10952185" cy="4708981"/>
          </a:xfrm>
          <a:prstGeom prst="rect">
            <a:avLst/>
          </a:prstGeom>
          <a:noFill/>
          <a:ln>
            <a:noFill/>
          </a:ln>
        </p:spPr>
        <p:txBody>
          <a:bodyPr anchorCtr="0" anchor="ctr" bIns="45700" lIns="91425" spcFirstLastPara="1" rIns="91425" wrap="square" tIns="45700">
            <a:spAutoFit/>
          </a:bodyPr>
          <a:lstStyle/>
          <a:p>
            <a:pPr indent="-342900" lvl="0" marL="342900" marR="0" rtl="0" algn="l">
              <a:lnSpc>
                <a:spcPct val="100000"/>
              </a:lnSpc>
              <a:spcBef>
                <a:spcPts val="0"/>
              </a:spcBef>
              <a:spcAft>
                <a:spcPts val="0"/>
              </a:spcAft>
              <a:buClr>
                <a:schemeClr val="dk1"/>
              </a:buClr>
              <a:buSzPts val="2000"/>
              <a:buFont typeface="Arial"/>
              <a:buAutoNum type="arabicPeriod"/>
            </a:pPr>
            <a:r>
              <a:rPr b="1" i="0" lang="en-GB" sz="2000" u="none" cap="none" strike="noStrike">
                <a:solidFill>
                  <a:schemeClr val="dk1"/>
                </a:solidFill>
                <a:latin typeface="Cambria"/>
                <a:ea typeface="Cambria"/>
                <a:cs typeface="Cambria"/>
                <a:sym typeface="Cambria"/>
              </a:rPr>
              <a:t>Social Catfish (Reverse Image &amp; Username Lookup Service)</a:t>
            </a:r>
            <a:endParaRPr b="0" i="0" sz="2000" u="none" cap="none" strike="noStrike">
              <a:solidFill>
                <a:schemeClr val="dk1"/>
              </a:solidFill>
              <a:latin typeface="Cambria"/>
              <a:ea typeface="Cambria"/>
              <a:cs typeface="Cambria"/>
              <a:sym typeface="Cambria"/>
            </a:endParaRPr>
          </a:p>
          <a:p>
            <a:pPr indent="0" lvl="4" marL="0" marR="0" rtl="0" algn="l">
              <a:lnSpc>
                <a:spcPct val="100000"/>
              </a:lnSpc>
              <a:spcBef>
                <a:spcPts val="0"/>
              </a:spcBef>
              <a:spcAft>
                <a:spcPts val="0"/>
              </a:spcAft>
              <a:buNone/>
            </a:pPr>
            <a:r>
              <a:rPr b="0" i="0" lang="en-GB" sz="2000" u="none" cap="none" strike="noStrike">
                <a:solidFill>
                  <a:schemeClr val="dk1"/>
                </a:solidFill>
                <a:latin typeface="Cambria"/>
                <a:ea typeface="Cambria"/>
                <a:cs typeface="Cambria"/>
                <a:sym typeface="Cambria"/>
              </a:rPr>
              <a:t>        Primarily designed for </a:t>
            </a:r>
            <a:r>
              <a:rPr b="1" i="0" lang="en-GB" sz="2000" u="none" cap="none" strike="noStrike">
                <a:solidFill>
                  <a:schemeClr val="dk1"/>
                </a:solidFill>
                <a:latin typeface="Cambria"/>
                <a:ea typeface="Cambria"/>
                <a:cs typeface="Cambria"/>
                <a:sym typeface="Cambria"/>
              </a:rPr>
              <a:t>catfishing / romance scam detection</a:t>
            </a:r>
            <a:r>
              <a:rPr b="0" i="0" lang="en-GB" sz="2000" u="none" cap="none" strike="noStrike">
                <a:solidFill>
                  <a:schemeClr val="dk1"/>
                </a:solidFill>
                <a:latin typeface="Cambria"/>
                <a:ea typeface="Cambria"/>
                <a:cs typeface="Cambria"/>
                <a:sym typeface="Cambria"/>
              </a:rPr>
              <a:t>, not full-fledged fake profile detection.</a:t>
            </a:r>
            <a:endParaRPr/>
          </a:p>
          <a:p>
            <a:pPr indent="0" lvl="5" marL="0" marR="0" rtl="0" algn="l">
              <a:lnSpc>
                <a:spcPct val="100000"/>
              </a:lnSpc>
              <a:spcBef>
                <a:spcPts val="0"/>
              </a:spcBef>
              <a:spcAft>
                <a:spcPts val="0"/>
              </a:spcAft>
              <a:buNone/>
            </a:pPr>
            <a:r>
              <a:rPr b="0" i="0" lang="en-GB" sz="2000" u="none" cap="none" strike="noStrike">
                <a:solidFill>
                  <a:schemeClr val="dk1"/>
                </a:solidFill>
                <a:latin typeface="Cambria"/>
                <a:ea typeface="Cambria"/>
                <a:cs typeface="Cambria"/>
                <a:sym typeface="Cambria"/>
              </a:rPr>
              <a:t>        Limited to </a:t>
            </a:r>
            <a:r>
              <a:rPr b="1" i="0" lang="en-GB" sz="2000" u="none" cap="none" strike="noStrike">
                <a:solidFill>
                  <a:schemeClr val="dk1"/>
                </a:solidFill>
                <a:latin typeface="Cambria"/>
                <a:ea typeface="Cambria"/>
                <a:cs typeface="Cambria"/>
                <a:sym typeface="Cambria"/>
              </a:rPr>
              <a:t>cross-checking existing public information</a:t>
            </a:r>
            <a:r>
              <a:rPr b="0" i="0" lang="en-GB" sz="2000" u="none" cap="none" strike="noStrike">
                <a:solidFill>
                  <a:schemeClr val="dk1"/>
                </a:solidFill>
                <a:latin typeface="Cambria"/>
                <a:ea typeface="Cambria"/>
                <a:cs typeface="Cambria"/>
                <a:sym typeface="Cambria"/>
              </a:rPr>
              <a:t>, not predictive ML-based detection.</a:t>
            </a:r>
            <a:endParaRPr/>
          </a:p>
          <a:p>
            <a:pPr indent="0" lvl="4" marL="0" marR="0" rtl="0" algn="l">
              <a:lnSpc>
                <a:spcPct val="100000"/>
              </a:lnSpc>
              <a:spcBef>
                <a:spcPts val="0"/>
              </a:spcBef>
              <a:spcAft>
                <a:spcPts val="0"/>
              </a:spcAft>
              <a:buNone/>
            </a:pPr>
            <a:r>
              <a:t/>
            </a:r>
            <a:endParaRPr b="0" i="0" sz="2000" u="none" cap="none" strike="noStrike">
              <a:solidFill>
                <a:schemeClr val="dk1"/>
              </a:solidFill>
              <a:latin typeface="Cambria"/>
              <a:ea typeface="Cambria"/>
              <a:cs typeface="Cambria"/>
              <a:sym typeface="Cambria"/>
            </a:endParaRPr>
          </a:p>
          <a:p>
            <a:pPr indent="-342900" lvl="0" marL="342900" marR="0" rtl="0" algn="l">
              <a:lnSpc>
                <a:spcPct val="100000"/>
              </a:lnSpc>
              <a:spcBef>
                <a:spcPts val="0"/>
              </a:spcBef>
              <a:spcAft>
                <a:spcPts val="0"/>
              </a:spcAft>
              <a:buClr>
                <a:schemeClr val="dk1"/>
              </a:buClr>
              <a:buSzPts val="2000"/>
              <a:buFont typeface="Arial"/>
              <a:buAutoNum type="arabicPeriod"/>
            </a:pPr>
            <a:r>
              <a:rPr b="1" i="0" lang="en-GB" sz="2000" u="none" cap="none" strike="noStrike">
                <a:solidFill>
                  <a:schemeClr val="dk1"/>
                </a:solidFill>
                <a:latin typeface="Cambria"/>
                <a:ea typeface="Cambria"/>
                <a:cs typeface="Cambria"/>
                <a:sym typeface="Cambria"/>
              </a:rPr>
              <a:t>Cyabra (Enterprise AI Platform)</a:t>
            </a:r>
            <a:endParaRPr b="0" i="0" sz="20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None/>
            </a:pPr>
            <a:r>
              <a:rPr b="0" i="0" lang="en-GB" sz="2000" u="none" cap="none" strike="noStrike">
                <a:solidFill>
                  <a:schemeClr val="dk1"/>
                </a:solidFill>
                <a:latin typeface="Cambria"/>
                <a:ea typeface="Cambria"/>
                <a:cs typeface="Cambria"/>
                <a:sym typeface="Cambria"/>
              </a:rPr>
              <a:t>       Highly effective for </a:t>
            </a:r>
            <a:r>
              <a:rPr b="1" i="0" lang="en-GB" sz="2000" u="none" cap="none" strike="noStrike">
                <a:solidFill>
                  <a:schemeClr val="dk1"/>
                </a:solidFill>
                <a:latin typeface="Cambria"/>
                <a:ea typeface="Cambria"/>
                <a:cs typeface="Cambria"/>
                <a:sym typeface="Cambria"/>
              </a:rPr>
              <a:t>large-scale disinformation campaigns</a:t>
            </a:r>
            <a:r>
              <a:rPr b="0" i="0" lang="en-GB" sz="2000" u="none" cap="none" strike="noStrike">
                <a:solidFill>
                  <a:schemeClr val="dk1"/>
                </a:solidFill>
                <a:latin typeface="Cambria"/>
                <a:ea typeface="Cambria"/>
                <a:cs typeface="Cambria"/>
                <a:sym typeface="Cambria"/>
              </a:rPr>
              <a:t>, but built for </a:t>
            </a:r>
            <a:r>
              <a:rPr b="1" i="0" lang="en-GB" sz="2000" u="none" cap="none" strike="noStrike">
                <a:solidFill>
                  <a:schemeClr val="dk1"/>
                </a:solidFill>
                <a:latin typeface="Cambria"/>
                <a:ea typeface="Cambria"/>
                <a:cs typeface="Cambria"/>
                <a:sym typeface="Cambria"/>
              </a:rPr>
              <a:t>governments and enterprises</a:t>
            </a:r>
            <a:r>
              <a:rPr b="0" i="0" lang="en-GB" sz="2000" u="none" cap="none" strike="noStrike">
                <a:solidFill>
                  <a:schemeClr val="dk1"/>
                </a:solidFill>
                <a:latin typeface="Cambria"/>
                <a:ea typeface="Cambria"/>
                <a:cs typeface="Cambria"/>
                <a:sym typeface="Cambria"/>
              </a:rPr>
              <a:t>.</a:t>
            </a:r>
            <a:endParaRPr/>
          </a:p>
          <a:p>
            <a:pPr indent="0" lvl="0" marL="0" marR="0" rtl="0" algn="l">
              <a:lnSpc>
                <a:spcPct val="100000"/>
              </a:lnSpc>
              <a:spcBef>
                <a:spcPts val="0"/>
              </a:spcBef>
              <a:spcAft>
                <a:spcPts val="0"/>
              </a:spcAft>
              <a:buNone/>
            </a:pPr>
            <a:r>
              <a:t/>
            </a:r>
            <a:endParaRPr b="0" i="0" sz="2000" u="none" cap="none" strike="noStrike">
              <a:solidFill>
                <a:schemeClr val="dk1"/>
              </a:solidFill>
              <a:latin typeface="Cambria"/>
              <a:ea typeface="Cambria"/>
              <a:cs typeface="Cambria"/>
              <a:sym typeface="Cambria"/>
            </a:endParaRPr>
          </a:p>
          <a:p>
            <a:pPr indent="-342900" lvl="0" marL="342900" marR="0" rtl="0" algn="l">
              <a:lnSpc>
                <a:spcPct val="100000"/>
              </a:lnSpc>
              <a:spcBef>
                <a:spcPts val="0"/>
              </a:spcBef>
              <a:spcAft>
                <a:spcPts val="0"/>
              </a:spcAft>
              <a:buClr>
                <a:schemeClr val="dk1"/>
              </a:buClr>
              <a:buSzPts val="2000"/>
              <a:buFont typeface="Arial"/>
              <a:buAutoNum type="arabicPeriod" startAt="3"/>
            </a:pPr>
            <a:r>
              <a:rPr b="1" i="0" lang="en-GB" sz="2000" u="none" cap="none" strike="noStrike">
                <a:solidFill>
                  <a:schemeClr val="dk1"/>
                </a:solidFill>
                <a:latin typeface="Cambria"/>
                <a:ea typeface="Cambria"/>
                <a:cs typeface="Cambria"/>
                <a:sym typeface="Cambria"/>
              </a:rPr>
              <a:t>Bytescare – Fake Profile Remover</a:t>
            </a:r>
            <a:endParaRPr b="0" i="0" sz="20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None/>
            </a:pPr>
            <a:r>
              <a:rPr b="0" i="0" lang="en-GB" sz="2000" u="none" cap="none" strike="noStrike">
                <a:solidFill>
                  <a:schemeClr val="dk1"/>
                </a:solidFill>
                <a:latin typeface="Cambria"/>
                <a:ea typeface="Cambria"/>
                <a:cs typeface="Cambria"/>
                <a:sym typeface="Cambria"/>
              </a:rPr>
              <a:t>       Brand-oriented solution, mainly for </a:t>
            </a:r>
            <a:r>
              <a:rPr b="1" i="0" lang="en-GB" sz="2000" u="none" cap="none" strike="noStrike">
                <a:solidFill>
                  <a:schemeClr val="dk1"/>
                </a:solidFill>
                <a:latin typeface="Cambria"/>
                <a:ea typeface="Cambria"/>
                <a:cs typeface="Cambria"/>
                <a:sym typeface="Cambria"/>
              </a:rPr>
              <a:t>companies protecting reputation</a:t>
            </a:r>
            <a:r>
              <a:rPr b="0" i="0" lang="en-GB" sz="2000" u="none" cap="none" strike="noStrike">
                <a:solidFill>
                  <a:schemeClr val="dk1"/>
                </a:solidFill>
                <a:latin typeface="Cambria"/>
                <a:ea typeface="Cambria"/>
                <a:cs typeface="Cambria"/>
                <a:sym typeface="Cambria"/>
              </a:rPr>
              <a:t>, not general users.</a:t>
            </a:r>
            <a:endParaRPr/>
          </a:p>
          <a:p>
            <a:pPr indent="0" lvl="0" marL="0" marR="0" rtl="0" algn="l">
              <a:lnSpc>
                <a:spcPct val="100000"/>
              </a:lnSpc>
              <a:spcBef>
                <a:spcPts val="0"/>
              </a:spcBef>
              <a:spcAft>
                <a:spcPts val="0"/>
              </a:spcAft>
              <a:buNone/>
            </a:pPr>
            <a:r>
              <a:rPr b="0" i="0" lang="en-GB" sz="2000" u="none" cap="none" strike="noStrike">
                <a:solidFill>
                  <a:schemeClr val="dk1"/>
                </a:solidFill>
                <a:latin typeface="Cambria"/>
                <a:ea typeface="Cambria"/>
                <a:cs typeface="Cambria"/>
                <a:sym typeface="Cambria"/>
              </a:rPr>
              <a:t>       Works reactively (after fake profiles appear) rather than proactively predicting suspicious accounts.</a:t>
            </a:r>
            <a:endParaRPr/>
          </a:p>
          <a:p>
            <a:pPr indent="0" lvl="0" marL="0" marR="0" rtl="0" algn="l">
              <a:lnSpc>
                <a:spcPct val="100000"/>
              </a:lnSpc>
              <a:spcBef>
                <a:spcPts val="0"/>
              </a:spcBef>
              <a:spcAft>
                <a:spcPts val="0"/>
              </a:spcAft>
              <a:buNone/>
            </a:pPr>
            <a:r>
              <a:t/>
            </a:r>
            <a:endParaRPr b="0" i="0" sz="2000" u="none" cap="none" strike="noStrike">
              <a:solidFill>
                <a:schemeClr val="dk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ioinformatic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Admin</dc:creator>
</cp:coreProperties>
</file>